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64" r:id="rId2"/>
    <p:sldId id="291" r:id="rId3"/>
    <p:sldId id="323" r:id="rId4"/>
    <p:sldId id="324" r:id="rId5"/>
    <p:sldId id="306" r:id="rId6"/>
    <p:sldId id="326" r:id="rId7"/>
    <p:sldId id="325" r:id="rId8"/>
    <p:sldId id="296" r:id="rId9"/>
    <p:sldId id="298" r:id="rId10"/>
    <p:sldId id="299" r:id="rId11"/>
    <p:sldId id="305" r:id="rId12"/>
    <p:sldId id="330" r:id="rId13"/>
    <p:sldId id="301" r:id="rId14"/>
    <p:sldId id="300" r:id="rId15"/>
    <p:sldId id="316" r:id="rId16"/>
    <p:sldId id="317" r:id="rId17"/>
    <p:sldId id="313" r:id="rId18"/>
    <p:sldId id="314" r:id="rId19"/>
    <p:sldId id="327" r:id="rId20"/>
    <p:sldId id="328" r:id="rId21"/>
    <p:sldId id="333" r:id="rId22"/>
    <p:sldId id="329" r:id="rId23"/>
    <p:sldId id="297" r:id="rId24"/>
    <p:sldId id="308" r:id="rId25"/>
    <p:sldId id="331" r:id="rId26"/>
    <p:sldId id="319" r:id="rId27"/>
    <p:sldId id="332" r:id="rId28"/>
    <p:sldId id="320" r:id="rId29"/>
    <p:sldId id="315" r:id="rId30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51" autoAdjust="0"/>
    <p:restoredTop sz="94728" autoAdjust="0"/>
  </p:normalViewPr>
  <p:slideViewPr>
    <p:cSldViewPr>
      <p:cViewPr varScale="1">
        <p:scale>
          <a:sx n="110" d="100"/>
          <a:sy n="110" d="100"/>
        </p:scale>
        <p:origin x="126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9788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8638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A707E59-0719-4846-9723-44EDE2BB42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98704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C011DC-FDC0-4848-9423-D3C218CC6F79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 smtClean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721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CCBAB0-CE34-47EA-B7C4-A6DA84D2C1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9341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D7830F-B73D-483A-86F5-DAF23BD035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61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D81A6B-9175-45F3-89B4-E45E20E3E8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5671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04C801-21FA-4E3D-81B2-BD15D7697D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70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Corbel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atin typeface="Corbel" pitchFamily="34" charset="0"/>
                <a:cs typeface="Calibri" pitchFamily="34" charset="0"/>
              </a:defRPr>
            </a:lvl1pPr>
            <a:lvl2pPr>
              <a:defRPr sz="2400">
                <a:latin typeface="Corbel" pitchFamily="34" charset="0"/>
                <a:cs typeface="Calibri" pitchFamily="34" charset="0"/>
              </a:defRPr>
            </a:lvl2pPr>
            <a:lvl3pPr>
              <a:defRPr sz="2000">
                <a:latin typeface="Corbel" pitchFamily="34" charset="0"/>
                <a:cs typeface="Calibri" pitchFamily="34" charset="0"/>
              </a:defRPr>
            </a:lvl3pPr>
            <a:lvl4pPr>
              <a:defRPr sz="1800">
                <a:latin typeface="Corbel" pitchFamily="34" charset="0"/>
                <a:cs typeface="Calibri" pitchFamily="34" charset="0"/>
              </a:defRPr>
            </a:lvl4pPr>
            <a:lvl5pPr>
              <a:defRPr sz="1800">
                <a:latin typeface="Corbel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1FD94-992F-4CB2-AF3E-ECFB9D8DC2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7433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820D13-0C7E-4176-AF4E-A80D235ECB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5144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09E26-7464-4969-87B3-84FFF5B4D0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1124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59D0AD-D9CE-413E-9FFC-A4E976296C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848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6476F3-F43D-4D70-A385-98C5C6032B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40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B0227E-D10F-4E2A-B5AC-D5BF48B4FF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7212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76370C-A1D6-4B3C-B3D0-37B2F68B87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5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C3465-24EF-4284-939A-A18884C801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18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7CDE3E01-F121-44FA-B027-0C6BFC0CB4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atascience.berkeley.edu/" TargetMode="External"/><Relationship Id="rId2" Type="http://schemas.openxmlformats.org/officeDocument/2006/relationships/hyperlink" Target="http://www.cs.usc.edu/academics/masters/msdata.htm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fgate.com/search/?action=search&amp;channel=bayarea&amp;inlineLink=1&amp;searchindex=gsa&amp;query=%22Modesto+Junior+College%22" TargetMode="External"/><Relationship Id="rId13" Type="http://schemas.openxmlformats.org/officeDocument/2006/relationships/hyperlink" Target="http://www.sfgate.com/search/?action=search&amp;channel=bayarea&amp;inlineLink=1&amp;searchindex=gsa&amp;query=%22Shasta+College%22" TargetMode="External"/><Relationship Id="rId3" Type="http://schemas.openxmlformats.org/officeDocument/2006/relationships/hyperlink" Target="http://www.sfgate.com/search/?action=search&amp;channel=bayarea&amp;inlineLink=1&amp;searchindex=gsa&amp;query=%22Bakersfield+College%22" TargetMode="External"/><Relationship Id="rId7" Type="http://schemas.openxmlformats.org/officeDocument/2006/relationships/hyperlink" Target="http://www.sfgate.com/search/?action=search&amp;channel=bayarea&amp;inlineLink=1&amp;searchindex=gsa&amp;query=%22Mira+Costa+College%22" TargetMode="External"/><Relationship Id="rId12" Type="http://schemas.openxmlformats.org/officeDocument/2006/relationships/hyperlink" Target="http://www.sfgate.com/search/?action=search&amp;channel=bayarea&amp;inlineLink=1&amp;searchindex=gsa&amp;query=%22Santa+Monica+College%22" TargetMode="External"/><Relationship Id="rId2" Type="http://schemas.openxmlformats.org/officeDocument/2006/relationships/hyperlink" Target="http://www.sfgate.com/search/?action=search&amp;channel=bayarea&amp;inlineLink=1&amp;searchindex=gsa&amp;query=%22Antelope+Valley+College%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fgate.com/search/?action=search&amp;channel=bayarea&amp;inlineLink=1&amp;searchindex=gsa&amp;query=%22Angeles+College%22" TargetMode="External"/><Relationship Id="rId11" Type="http://schemas.openxmlformats.org/officeDocument/2006/relationships/hyperlink" Target="http://www.sfgate.com/search/?action=search&amp;channel=bayarea&amp;inlineLink=1&amp;searchindex=gsa&amp;query=%22Santa+Ana+College%22" TargetMode="External"/><Relationship Id="rId5" Type="http://schemas.openxmlformats.org/officeDocument/2006/relationships/hyperlink" Target="http://www.sfgate.com/search/?action=search&amp;channel=bayarea&amp;inlineLink=1&amp;searchindex=gsa&amp;query=%22Cypress+College%22" TargetMode="External"/><Relationship Id="rId10" Type="http://schemas.openxmlformats.org/officeDocument/2006/relationships/hyperlink" Target="http://www.sfgate.com/search/?action=search&amp;channel=bayarea&amp;inlineLink=1&amp;searchindex=gsa&amp;query=%22Mesa+College%22" TargetMode="External"/><Relationship Id="rId4" Type="http://schemas.openxmlformats.org/officeDocument/2006/relationships/hyperlink" Target="http://www.sfgate.com/search/?action=search&amp;channel=bayarea&amp;inlineLink=1&amp;searchindex=gsa&amp;query=%22Crafton+Hills+College%22" TargetMode="External"/><Relationship Id="rId9" Type="http://schemas.openxmlformats.org/officeDocument/2006/relationships/hyperlink" Target="http://www.sfgate.com/search/?action=search&amp;channel=bayarea&amp;inlineLink=1&amp;searchindex=gsa&amp;query=%22Rio+Hondo+College%22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arxiv.org/pdf/1502.00318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laedc.org/wp-content/uploads/2014/10/High-Tech-in-LA_20141006_FF.pd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meetings2.informs.org/wordpress/analytics2015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350" y="255588"/>
            <a:ext cx="8070850" cy="1079500"/>
          </a:xfrm>
        </p:spPr>
        <p:txBody>
          <a:bodyPr/>
          <a:lstStyle/>
          <a:p>
            <a:pPr algn="r" eaLnBrk="1" hangingPunct="1"/>
            <a:r>
              <a:rPr lang="en-US" altLang="en-US" sz="3200" dirty="0" smtClean="0">
                <a:latin typeface="Corbel" panose="020B0503020204020204" pitchFamily="34" charset="0"/>
              </a:rPr>
              <a:t>Data Science in L.A.'s “Silicon Beach”:</a:t>
            </a:r>
            <a:br>
              <a:rPr lang="en-US" altLang="en-US" sz="3200" dirty="0" smtClean="0">
                <a:latin typeface="Corbel" panose="020B0503020204020204" pitchFamily="34" charset="0"/>
              </a:rPr>
            </a:br>
            <a:r>
              <a:rPr lang="en-US" altLang="en-US" sz="3200" dirty="0" smtClean="0">
                <a:latin typeface="Corbel" panose="020B0503020204020204" pitchFamily="34" charset="0"/>
              </a:rPr>
              <a:t>Shadow Vocation or Emergent Profession? </a:t>
            </a:r>
            <a:endParaRPr lang="en-US" altLang="en-US" sz="3200" b="1" dirty="0" smtClean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62250" y="3722688"/>
            <a:ext cx="5715000" cy="1676400"/>
          </a:xfrm>
        </p:spPr>
        <p:txBody>
          <a:bodyPr/>
          <a:lstStyle/>
          <a:p>
            <a:pPr algn="r" eaLnBrk="1" hangingPunct="1">
              <a:lnSpc>
                <a:spcPct val="90000"/>
              </a:lnSpc>
            </a:pPr>
            <a:r>
              <a:rPr lang="en-US" altLang="en-US" sz="2400" i="1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Wayne Smith, Ph.D</a:t>
            </a:r>
            <a:r>
              <a:rPr lang="en-US" altLang="en-US" sz="240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Department of Management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CSU Northridge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ws@csun.edu</a:t>
            </a:r>
          </a:p>
        </p:txBody>
      </p:sp>
      <p:sp>
        <p:nvSpPr>
          <p:cNvPr id="3076" name="Rectangle 2"/>
          <p:cNvSpPr txBox="1">
            <a:spLocks noChangeArrowheads="1"/>
          </p:cNvSpPr>
          <p:nvPr/>
        </p:nvSpPr>
        <p:spPr bwMode="auto">
          <a:xfrm>
            <a:off x="684213" y="1784350"/>
            <a:ext cx="77724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2015 CSU-POM Conference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CSU Northridge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 smtClean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Saturday, February 28, 2015</a:t>
            </a:r>
            <a:endParaRPr lang="en-US" altLang="en-US" sz="2800" dirty="0">
              <a:solidFill>
                <a:schemeClr val="tx2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77" name="Rectangle 2"/>
          <p:cNvSpPr txBox="1">
            <a:spLocks noChangeArrowheads="1"/>
          </p:cNvSpPr>
          <p:nvPr/>
        </p:nvSpPr>
        <p:spPr bwMode="auto">
          <a:xfrm>
            <a:off x="387350" y="5817915"/>
            <a:ext cx="8382000" cy="80010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</a:t>
            </a:r>
            <a:r>
              <a:rPr lang="en-US" altLang="en-US" sz="2400" b="1" dirty="0" smtClean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resentation is </a:t>
            </a:r>
            <a:r>
              <a:rPr lang="en-US" altLang="en-US" sz="2400" b="1" dirty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available at</a:t>
            </a:r>
            <a:r>
              <a:rPr lang="en-US" altLang="en-US" sz="2400" b="1" dirty="0" smtClean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smtClean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smithw.org/csupom.pdf   or   github.com/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wsphd</a:t>
            </a:r>
            <a:r>
              <a:rPr lang="en-US" altLang="en-US" sz="20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csupom</a:t>
            </a:r>
            <a:r>
              <a:rPr lang="en-US" altLang="en-US" sz="20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lang="en-US" altLang="en-US" sz="24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07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524000"/>
            <a:ext cx="280828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  <p:bldP spid="3075" grpId="0" build="p"/>
      <p:bldP spid="3076" grpId="0"/>
      <p:bldP spid="307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990600"/>
            <a:ext cx="5486400" cy="585404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A few good (open, free) books</a:t>
            </a:r>
          </a:p>
        </p:txBody>
      </p:sp>
    </p:spTree>
    <p:extLst>
      <p:ext uri="{BB962C8B-B14F-4D97-AF65-F5344CB8AC3E}">
        <p14:creationId xmlns:p14="http://schemas.microsoft.com/office/powerpoint/2010/main" val="230738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19200"/>
            <a:ext cx="7198510" cy="55022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Highly granular “career/tech fairs”</a:t>
            </a:r>
          </a:p>
        </p:txBody>
      </p:sp>
    </p:spTree>
    <p:extLst>
      <p:ext uri="{BB962C8B-B14F-4D97-AF65-F5344CB8AC3E}">
        <p14:creationId xmlns:p14="http://schemas.microsoft.com/office/powerpoint/2010/main" val="316324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Specific “job postings/sites”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45121"/>
            <a:ext cx="6376577" cy="547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4533"/>
            <a:ext cx="6396446" cy="67934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411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689" y="1295399"/>
            <a:ext cx="5268622" cy="54260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sz="3200" dirty="0" smtClean="0"/>
              <a:t>Should a semester of “data science” substitute for second-semester Algebra II in LAUSD?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14160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smtClean="0"/>
              <a:t>Relative importance of “data science” skills, knowledge, and abilities in general B.A./B.S.?</a:t>
            </a:r>
            <a:endParaRPr lang="en-US" altLang="en-US" sz="2000" dirty="0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405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405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405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02079-7390-46A3-9005-AB5CB9E0AE0F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47" y="1317822"/>
            <a:ext cx="8161905" cy="49619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6383" y="6253934"/>
            <a:ext cx="692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Source</a:t>
            </a:r>
            <a:r>
              <a:rPr lang="en-US" sz="1600" dirty="0" smtClean="0"/>
              <a:t>: Job Outlook 2014, National Association of College and Employers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993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  <p:bldP spid="12292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8986368" cy="6705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79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4-year Schools in this </a:t>
            </a:r>
            <a:r>
              <a:rPr lang="en-US" altLang="en-US" sz="4000" i="1" u="sng" dirty="0" smtClean="0"/>
              <a:t>New</a:t>
            </a:r>
            <a:r>
              <a:rPr lang="en-US" altLang="en-US" sz="4000" dirty="0" smtClean="0"/>
              <a:t> “Service” Economy in CA?</a:t>
            </a:r>
            <a:endParaRPr lang="en-US" altLang="en-US" sz="2800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 dirty="0" smtClean="0"/>
              <a:t>USC, M.S. (part of the C.S. Dept.)</a:t>
            </a:r>
          </a:p>
          <a:p>
            <a:pPr lvl="1"/>
            <a:r>
              <a:rPr lang="en-US" altLang="en-US" sz="1400" dirty="0" smtClean="0">
                <a:hlinkClick r:id="rId2"/>
              </a:rPr>
              <a:t>http</a:t>
            </a:r>
            <a:r>
              <a:rPr lang="en-US" altLang="en-US" sz="1400" dirty="0">
                <a:hlinkClick r:id="rId2"/>
              </a:rPr>
              <a:t>://</a:t>
            </a:r>
            <a:r>
              <a:rPr lang="en-US" altLang="en-US" sz="1400" dirty="0" smtClean="0">
                <a:hlinkClick r:id="rId2"/>
              </a:rPr>
              <a:t>www.cs.usc.edu/academics/masters/msdata.htm</a:t>
            </a:r>
            <a:endParaRPr lang="en-US" altLang="en-US" sz="1400" dirty="0" smtClean="0"/>
          </a:p>
          <a:p>
            <a:endParaRPr lang="en-US" altLang="en-US" sz="1800" dirty="0" smtClean="0"/>
          </a:p>
          <a:p>
            <a:r>
              <a:rPr lang="en-US" altLang="en-US" sz="1800" dirty="0" smtClean="0"/>
              <a:t>UCI Extension, certificate</a:t>
            </a:r>
            <a:endParaRPr lang="en-US" altLang="en-US" sz="1800" dirty="0"/>
          </a:p>
          <a:p>
            <a:pPr lvl="1"/>
            <a:r>
              <a:rPr lang="en-US" altLang="en-US" sz="1400" dirty="0"/>
              <a:t>http://unex.uci.edu/areas/it/data_science/</a:t>
            </a:r>
          </a:p>
          <a:p>
            <a:pPr lvl="1"/>
            <a:endParaRPr lang="en-US" altLang="en-US" sz="1400" dirty="0" smtClean="0"/>
          </a:p>
          <a:p>
            <a:r>
              <a:rPr lang="en-US" altLang="en-US" sz="1800" dirty="0" smtClean="0"/>
              <a:t>UC Berkeley, M.S. (online) (part of the School of Information)</a:t>
            </a:r>
            <a:endParaRPr lang="en-US" altLang="en-US" sz="1800" dirty="0"/>
          </a:p>
          <a:p>
            <a:pPr lvl="1"/>
            <a:r>
              <a:rPr lang="en-US" altLang="en-US" sz="1400" dirty="0">
                <a:hlinkClick r:id="rId3"/>
              </a:rPr>
              <a:t>http://datascience.berkeley.edu</a:t>
            </a:r>
            <a:r>
              <a:rPr lang="en-US" altLang="en-US" sz="1400" dirty="0" smtClean="0">
                <a:hlinkClick r:id="rId3"/>
              </a:rPr>
              <a:t>/</a:t>
            </a:r>
            <a:endParaRPr lang="en-US" altLang="en-US" sz="1400" dirty="0" smtClean="0"/>
          </a:p>
          <a:p>
            <a:pPr lvl="1"/>
            <a:endParaRPr lang="en-US" altLang="en-US" sz="1400" dirty="0"/>
          </a:p>
          <a:p>
            <a:r>
              <a:rPr lang="en-US" altLang="en-US" sz="1800" dirty="0" smtClean="0"/>
              <a:t>CSU Fullerton, certificate, online, accelerated</a:t>
            </a:r>
            <a:endParaRPr lang="en-US" altLang="en-US" sz="1800" dirty="0"/>
          </a:p>
          <a:p>
            <a:pPr lvl="1"/>
            <a:r>
              <a:rPr lang="en-US" altLang="en-US" sz="1400" dirty="0"/>
              <a:t>http://extension.fullerton.edu/professionaldevelopment/certificates/data-science</a:t>
            </a:r>
          </a:p>
          <a:p>
            <a:pPr lvl="1"/>
            <a:endParaRPr lang="en-US" altLang="en-US" sz="1400" dirty="0"/>
          </a:p>
          <a:p>
            <a:r>
              <a:rPr lang="en-US" altLang="en-US" sz="1800" dirty="0" smtClean="0"/>
              <a:t>Near Fails:</a:t>
            </a:r>
          </a:p>
          <a:p>
            <a:pPr lvl="1"/>
            <a:r>
              <a:rPr lang="en-US" altLang="en-US" sz="1400" i="1" dirty="0" err="1" smtClean="0"/>
              <a:t>UCOnline</a:t>
            </a:r>
            <a:r>
              <a:rPr lang="en-US" altLang="en-US" sz="1400" dirty="0" smtClean="0"/>
              <a:t> – Outside investors want the students, faculty, and curriculum, but not the </a:t>
            </a:r>
            <a:r>
              <a:rPr lang="en-US" sz="1400" i="1" dirty="0" smtClean="0"/>
              <a:t>bureaucracy.</a:t>
            </a:r>
          </a:p>
          <a:p>
            <a:pPr lvl="1"/>
            <a:r>
              <a:rPr lang="en-US" altLang="en-US" sz="1400" i="1" dirty="0" err="1" smtClean="0"/>
              <a:t>CSUOnline</a:t>
            </a:r>
            <a:r>
              <a:rPr lang="en-US" altLang="en-US" sz="1400" i="1" dirty="0" smtClean="0"/>
              <a:t> </a:t>
            </a:r>
            <a:r>
              <a:rPr lang="en-US" altLang="en-US" sz="1400" dirty="0" smtClean="0"/>
              <a:t>– Severe misunderstanding of the </a:t>
            </a:r>
            <a:r>
              <a:rPr lang="en-US" altLang="en-US" sz="1400" i="1" dirty="0" smtClean="0"/>
              <a:t>market dynamics</a:t>
            </a:r>
            <a:r>
              <a:rPr lang="en-US" altLang="en-US" sz="1400" dirty="0" smtClean="0"/>
              <a:t> for this service catchment group.</a:t>
            </a:r>
          </a:p>
          <a:p>
            <a:endParaRPr lang="en-US" altLang="en-US" sz="1800" dirty="0" smtClean="0"/>
          </a:p>
          <a:p>
            <a:r>
              <a:rPr lang="en-US" altLang="en-US" sz="1800" dirty="0" smtClean="0"/>
              <a:t>Is CSU (mainstream) appropriate?  Inter-disciplinary?  Other approaches/ideas?</a:t>
            </a:r>
            <a:endParaRPr lang="en-US" altLang="en-US" sz="1400" dirty="0"/>
          </a:p>
          <a:p>
            <a:pPr lvl="1"/>
            <a:endParaRPr lang="en-US" altLang="en-US" sz="1400" dirty="0"/>
          </a:p>
          <a:p>
            <a:pPr lvl="1"/>
            <a:endParaRPr lang="en-US" altLang="en-US" sz="1400" dirty="0"/>
          </a:p>
          <a:p>
            <a:endParaRPr lang="en-US" altLang="en-US" sz="1800" dirty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405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405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405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02079-7390-46A3-9005-AB5CB9E0AE0F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52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3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  <p:bldP spid="13315" grpId="0" build="p"/>
      <p:bldP spid="1229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CCC’s in this </a:t>
            </a:r>
            <a:r>
              <a:rPr lang="en-US" altLang="en-US" sz="4000" i="1" u="sng" dirty="0" smtClean="0"/>
              <a:t>New</a:t>
            </a:r>
            <a:r>
              <a:rPr lang="en-US" altLang="en-US" sz="4000" dirty="0" smtClean="0"/>
              <a:t> “Service” Economy?</a:t>
            </a:r>
            <a:endParaRPr lang="en-US" altLang="en-US" sz="2800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dirty="0" smtClean="0"/>
              <a:t>15 CA Community Colleges will offer Bachelor’s Degrees beginning in 2017.</a:t>
            </a:r>
          </a:p>
          <a:p>
            <a:endParaRPr lang="en-US" altLang="en-US" sz="1600" dirty="0" smtClean="0"/>
          </a:p>
          <a:p>
            <a:r>
              <a:rPr lang="en-US" altLang="en-US" sz="1600" b="1" dirty="0" smtClean="0"/>
              <a:t>Airframe manufacturing technology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2"/>
              </a:rPr>
              <a:t>Antelope Valley College</a:t>
            </a:r>
            <a:endParaRPr lang="en-US" altLang="en-US" sz="1600" dirty="0" smtClean="0"/>
          </a:p>
          <a:p>
            <a:r>
              <a:rPr lang="en-US" altLang="en-US" sz="1600" b="1" dirty="0" smtClean="0"/>
              <a:t>Industrial automation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3"/>
              </a:rPr>
              <a:t>Bakersfield College</a:t>
            </a:r>
            <a:endParaRPr lang="en-US" altLang="en-US" sz="1600" dirty="0" smtClean="0"/>
          </a:p>
          <a:p>
            <a:r>
              <a:rPr lang="en-US" altLang="en-US" sz="1600" b="1" dirty="0" smtClean="0"/>
              <a:t>Emergency services and allied health systems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4"/>
              </a:rPr>
              <a:t>Crafton Hills College</a:t>
            </a:r>
            <a:endParaRPr lang="en-US" altLang="en-US" sz="1600" dirty="0" smtClean="0"/>
          </a:p>
          <a:p>
            <a:r>
              <a:rPr lang="en-US" altLang="en-US" sz="1600" b="1" dirty="0" smtClean="0"/>
              <a:t>Mortuary science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5"/>
              </a:rPr>
              <a:t>Cypress College</a:t>
            </a:r>
            <a:endParaRPr lang="en-US" altLang="en-US" sz="1600" dirty="0" smtClean="0"/>
          </a:p>
          <a:p>
            <a:r>
              <a:rPr lang="en-US" altLang="en-US" sz="1600" b="1" dirty="0" smtClean="0"/>
              <a:t>Equine industry</a:t>
            </a:r>
            <a:r>
              <a:rPr lang="en-US" altLang="en-US" sz="1600" dirty="0" smtClean="0"/>
              <a:t>, Feather River College</a:t>
            </a:r>
          </a:p>
          <a:p>
            <a:r>
              <a:rPr lang="en-US" altLang="en-US" sz="1600" b="1" dirty="0" smtClean="0"/>
              <a:t>Dental hygiene</a:t>
            </a:r>
            <a:r>
              <a:rPr lang="en-US" altLang="en-US" sz="1600" dirty="0" smtClean="0"/>
              <a:t>, Foothill College and West Los </a:t>
            </a:r>
            <a:r>
              <a:rPr lang="en-US" altLang="en-US" sz="1600" dirty="0" smtClean="0">
                <a:hlinkClick r:id="rId6"/>
              </a:rPr>
              <a:t>Angeles College</a:t>
            </a:r>
            <a:endParaRPr lang="en-US" altLang="en-US" sz="1600" dirty="0" smtClean="0"/>
          </a:p>
          <a:p>
            <a:r>
              <a:rPr lang="en-US" altLang="en-US" sz="1600" b="1" dirty="0" smtClean="0"/>
              <a:t>Bio-manufacturing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7"/>
              </a:rPr>
              <a:t>Mira Costa College</a:t>
            </a:r>
            <a:endParaRPr lang="en-US" altLang="en-US" sz="1600" dirty="0" smtClean="0"/>
          </a:p>
          <a:p>
            <a:r>
              <a:rPr lang="en-US" altLang="en-US" sz="1600" b="1" dirty="0" smtClean="0"/>
              <a:t>Respiratory care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8"/>
              </a:rPr>
              <a:t>Modesto Junior College</a:t>
            </a:r>
            <a:r>
              <a:rPr lang="en-US" altLang="en-US" sz="1600" dirty="0" smtClean="0"/>
              <a:t> and Skyline College</a:t>
            </a:r>
          </a:p>
          <a:p>
            <a:r>
              <a:rPr lang="en-US" altLang="en-US" sz="1600" b="1" dirty="0" smtClean="0"/>
              <a:t>Automotive technology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9"/>
              </a:rPr>
              <a:t>Rio Hondo College</a:t>
            </a:r>
            <a:endParaRPr lang="en-US" altLang="en-US" sz="1600" dirty="0" smtClean="0"/>
          </a:p>
          <a:p>
            <a:r>
              <a:rPr lang="en-US" altLang="en-US" sz="1600" b="1" dirty="0" smtClean="0"/>
              <a:t>Health information management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10"/>
              </a:rPr>
              <a:t>Mesa College</a:t>
            </a:r>
            <a:endParaRPr lang="en-US" altLang="en-US" sz="1600" dirty="0" smtClean="0"/>
          </a:p>
          <a:p>
            <a:r>
              <a:rPr lang="en-US" altLang="en-US" sz="1600" b="1" dirty="0" smtClean="0"/>
              <a:t>Occupational studies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11"/>
              </a:rPr>
              <a:t>Santa Ana College</a:t>
            </a:r>
            <a:endParaRPr lang="en-US" altLang="en-US" sz="1600" dirty="0" smtClean="0"/>
          </a:p>
          <a:p>
            <a:r>
              <a:rPr lang="en-US" altLang="en-US" sz="1600" b="1" dirty="0" smtClean="0"/>
              <a:t>Interaction design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12"/>
              </a:rPr>
              <a:t>Santa Monica College</a:t>
            </a:r>
            <a:endParaRPr lang="en-US" altLang="en-US" sz="1600" dirty="0" smtClean="0"/>
          </a:p>
          <a:p>
            <a:r>
              <a:rPr lang="en-US" altLang="en-US" sz="1600" b="1" dirty="0" smtClean="0"/>
              <a:t>Health information management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13"/>
              </a:rPr>
              <a:t>Shasta College</a:t>
            </a:r>
            <a:endParaRPr lang="en-US" altLang="en-US" sz="1600" dirty="0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405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405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405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02079-7390-46A3-9005-AB5CB9E0AE0F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9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  <p:bldP spid="13315" grpId="0" build="p"/>
      <p:bldP spid="1229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Candidate Explanations (1/4)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</a:t>
            </a:r>
            <a:r>
              <a:rPr lang="en-US" altLang="en-US" sz="3200" dirty="0" err="1" smtClean="0">
                <a:ea typeface="Calibri" panose="020F0502020204030204" pitchFamily="34" charset="0"/>
              </a:rPr>
              <a:t>STEMish</a:t>
            </a:r>
            <a:r>
              <a:rPr lang="en-US" altLang="en-US" sz="3200" dirty="0" smtClean="0">
                <a:ea typeface="Calibri" panose="020F0502020204030204" pitchFamily="34" charset="0"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>
                <a:ea typeface="Calibri" panose="020F0502020204030204" pitchFamily="34" charset="0"/>
              </a:rPr>
              <a:t>Mathematics</a:t>
            </a:r>
          </a:p>
          <a:p>
            <a:pPr lvl="1" eaLnBrk="1" hangingPunct="1"/>
            <a:r>
              <a:rPr lang="en-US" altLang="en-US" sz="1400" i="1" dirty="0">
                <a:ea typeface="Calibri" panose="020F0502020204030204" pitchFamily="34" charset="0"/>
              </a:rPr>
              <a:t>Abstract (“pure”) Reasoning</a:t>
            </a:r>
            <a:r>
              <a:rPr lang="en-US" altLang="en-US" sz="1400" dirty="0">
                <a:ea typeface="Calibri" panose="020F0502020204030204" pitchFamily="34" charset="0"/>
              </a:rPr>
              <a:t>, esp. w/ functions over </a:t>
            </a:r>
            <a:r>
              <a:rPr lang="en-US" altLang="en-US" sz="1400" i="1" dirty="0">
                <a:ea typeface="Calibri" panose="020F0502020204030204" pitchFamily="34" charset="0"/>
              </a:rPr>
              <a:t>Empirical (“applied”) Method</a:t>
            </a:r>
            <a:r>
              <a:rPr lang="en-US" altLang="en-US" sz="1400" dirty="0">
                <a:ea typeface="Calibri" panose="020F0502020204030204" pitchFamily="34" charset="0"/>
              </a:rPr>
              <a:t> esp. w/ algorithms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“Employers value </a:t>
            </a:r>
            <a:r>
              <a:rPr lang="en-US" altLang="en-US" sz="1400" i="1" dirty="0">
                <a:ea typeface="Calibri" panose="020F0502020204030204" pitchFamily="34" charset="0"/>
              </a:rPr>
              <a:t>concrete results </a:t>
            </a:r>
            <a:r>
              <a:rPr lang="en-US" altLang="en-US" sz="1400" dirty="0">
                <a:ea typeface="Calibri" panose="020F0502020204030204" pitchFamily="34" charset="0"/>
              </a:rPr>
              <a:t>with data; I need to know </a:t>
            </a:r>
            <a:r>
              <a:rPr lang="en-US" altLang="en-US" sz="1400" i="1" dirty="0">
                <a:ea typeface="Calibri" panose="020F0502020204030204" pitchFamily="34" charset="0"/>
              </a:rPr>
              <a:t>computer and data technologies</a:t>
            </a:r>
            <a:r>
              <a:rPr lang="en-US" altLang="en-US" sz="1400" dirty="0">
                <a:ea typeface="Calibri" panose="020F0502020204030204" pitchFamily="34" charset="0"/>
              </a:rPr>
              <a:t>.</a:t>
            </a:r>
            <a:r>
              <a:rPr lang="en-US" altLang="en-US" sz="1400" i="1" dirty="0">
                <a:ea typeface="Calibri" panose="020F0502020204030204" pitchFamily="34" charset="0"/>
              </a:rPr>
              <a:t>”</a:t>
            </a:r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sz="1800" dirty="0" smtClean="0"/>
              <a:t>Statistics (stochastic inference</a:t>
            </a:r>
            <a:r>
              <a:rPr lang="en-US" sz="1800" dirty="0"/>
              <a:t>)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Privilege </a:t>
            </a:r>
            <a:r>
              <a:rPr lang="en-US" altLang="en-US" sz="1400" i="1" dirty="0">
                <a:ea typeface="Calibri" panose="020F0502020204030204" pitchFamily="34" charset="0"/>
              </a:rPr>
              <a:t>specification</a:t>
            </a:r>
            <a:r>
              <a:rPr lang="en-US" altLang="en-US" sz="1400" dirty="0">
                <a:ea typeface="Calibri" panose="020F0502020204030204" pitchFamily="34" charset="0"/>
              </a:rPr>
              <a:t> (</a:t>
            </a:r>
            <a:r>
              <a:rPr lang="en-US" altLang="en-US" sz="1400" dirty="0" smtClean="0">
                <a:ea typeface="Calibri" panose="020F0502020204030204" pitchFamily="34" charset="0"/>
              </a:rPr>
              <a:t>narrow, </a:t>
            </a:r>
            <a:r>
              <a:rPr lang="en-US" altLang="en-US" sz="1400" dirty="0" err="1" smtClean="0">
                <a:ea typeface="Calibri" panose="020F0502020204030204" pitchFamily="34" charset="0"/>
              </a:rPr>
              <a:t>overfitted</a:t>
            </a:r>
            <a:r>
              <a:rPr lang="en-US" altLang="en-US" sz="1400" dirty="0" smtClean="0">
                <a:ea typeface="Calibri" panose="020F0502020204030204" pitchFamily="34" charset="0"/>
              </a:rPr>
              <a:t> </a:t>
            </a:r>
            <a:r>
              <a:rPr lang="en-US" altLang="en-US" sz="1400" dirty="0">
                <a:ea typeface="Calibri" panose="020F0502020204030204" pitchFamily="34" charset="0"/>
              </a:rPr>
              <a:t>results) over </a:t>
            </a:r>
            <a:r>
              <a:rPr lang="en-US" altLang="en-US" sz="1400" i="1" dirty="0">
                <a:ea typeface="Calibri" panose="020F0502020204030204" pitchFamily="34" charset="0"/>
              </a:rPr>
              <a:t>generalization</a:t>
            </a:r>
            <a:r>
              <a:rPr lang="en-US" altLang="en-US" sz="1400" dirty="0">
                <a:ea typeface="Calibri" panose="020F0502020204030204" pitchFamily="34" charset="0"/>
              </a:rPr>
              <a:t> (broader theory development) </a:t>
            </a:r>
            <a:endParaRPr lang="en-US" altLang="en-US" sz="1400" i="1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“If I have more </a:t>
            </a:r>
            <a:r>
              <a:rPr lang="en-US" altLang="en-US" sz="1400" i="1" dirty="0">
                <a:ea typeface="Calibri" panose="020F0502020204030204" pitchFamily="34" charset="0"/>
              </a:rPr>
              <a:t>data</a:t>
            </a:r>
            <a:r>
              <a:rPr lang="en-US" altLang="en-US" sz="1400" dirty="0">
                <a:ea typeface="Calibri" panose="020F0502020204030204" pitchFamily="34" charset="0"/>
              </a:rPr>
              <a:t>, then I </a:t>
            </a:r>
            <a:r>
              <a:rPr lang="en-US" altLang="en-US" sz="1400" dirty="0" smtClean="0">
                <a:ea typeface="Calibri" panose="020F0502020204030204" pitchFamily="34" charset="0"/>
              </a:rPr>
              <a:t>believe that I will have </a:t>
            </a:r>
            <a:r>
              <a:rPr lang="en-US" altLang="en-US" sz="1400" dirty="0">
                <a:ea typeface="Calibri" panose="020F0502020204030204" pitchFamily="34" charset="0"/>
              </a:rPr>
              <a:t>proportionally more </a:t>
            </a:r>
            <a:r>
              <a:rPr lang="en-US" altLang="en-US" sz="1400" i="1" dirty="0">
                <a:ea typeface="Calibri" panose="020F0502020204030204" pitchFamily="34" charset="0"/>
              </a:rPr>
              <a:t>information</a:t>
            </a:r>
            <a:r>
              <a:rPr lang="en-US" altLang="en-US" sz="1400" dirty="0" smtClean="0">
                <a:ea typeface="Calibri" panose="020F0502020204030204" pitchFamily="34" charset="0"/>
              </a:rPr>
              <a:t>.”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altLang="en-US" sz="1800" dirty="0">
                <a:ea typeface="Calibri" panose="020F0502020204030204" pitchFamily="34" charset="0"/>
              </a:rPr>
              <a:t>Engineering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Scale; Parallelism; “Utility Computing”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“My (often, very) small firm uses Amazon </a:t>
            </a:r>
            <a:r>
              <a:rPr lang="en-US" altLang="en-US" sz="1400" dirty="0" smtClean="0">
                <a:ea typeface="Calibri" panose="020F0502020204030204" pitchFamily="34" charset="0"/>
              </a:rPr>
              <a:t>EC2, </a:t>
            </a:r>
            <a:r>
              <a:rPr lang="en-US" altLang="en-US" sz="1400" dirty="0">
                <a:ea typeface="Calibri" panose="020F0502020204030204" pitchFamily="34" charset="0"/>
              </a:rPr>
              <a:t>Google </a:t>
            </a:r>
            <a:r>
              <a:rPr lang="en-US" altLang="en-US" sz="1400" dirty="0" smtClean="0">
                <a:ea typeface="Calibri" panose="020F0502020204030204" pitchFamily="34" charset="0"/>
              </a:rPr>
              <a:t>Compute Engine, </a:t>
            </a:r>
            <a:r>
              <a:rPr lang="en-US" altLang="en-US" sz="1400" dirty="0">
                <a:ea typeface="Calibri" panose="020F0502020204030204" pitchFamily="34" charset="0"/>
              </a:rPr>
              <a:t>and Microsoft Azure.</a:t>
            </a:r>
            <a:r>
              <a:rPr lang="en-US" altLang="en-US" sz="1400" i="1" dirty="0">
                <a:ea typeface="Calibri" panose="020F0502020204030204" pitchFamily="34" charset="0"/>
              </a:rPr>
              <a:t>”</a:t>
            </a: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sz="1800" dirty="0" smtClean="0"/>
              <a:t>Computer </a:t>
            </a:r>
            <a:r>
              <a:rPr lang="en-US" sz="1800" dirty="0"/>
              <a:t>Science </a:t>
            </a:r>
            <a:r>
              <a:rPr lang="en-US" sz="1800" dirty="0" smtClean="0"/>
              <a:t>(machine </a:t>
            </a:r>
            <a:r>
              <a:rPr lang="en-US" sz="1800" dirty="0"/>
              <a:t>learning)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Clustering, classification, dimension reduction, cross-validation, feature extraction, and convexity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“I </a:t>
            </a:r>
            <a:r>
              <a:rPr lang="en-US" altLang="en-US" sz="1400" dirty="0" smtClean="0">
                <a:ea typeface="Calibri" panose="020F0502020204030204" pitchFamily="34" charset="0"/>
              </a:rPr>
              <a:t>need </a:t>
            </a:r>
            <a:r>
              <a:rPr lang="en-US" altLang="en-US" sz="1400" i="1" dirty="0" smtClean="0">
                <a:ea typeface="Calibri" panose="020F0502020204030204" pitchFamily="34" charset="0"/>
              </a:rPr>
              <a:t>computationally-intensive</a:t>
            </a:r>
            <a:r>
              <a:rPr lang="en-US" altLang="en-US" sz="1400" dirty="0" smtClean="0">
                <a:ea typeface="Calibri" panose="020F0502020204030204" pitchFamily="34" charset="0"/>
              </a:rPr>
              <a:t> and </a:t>
            </a:r>
            <a:r>
              <a:rPr lang="en-US" altLang="en-US" sz="1400" i="1" dirty="0" smtClean="0">
                <a:ea typeface="Calibri" panose="020F0502020204030204" pitchFamily="34" charset="0"/>
              </a:rPr>
              <a:t>unsupervised</a:t>
            </a:r>
            <a:r>
              <a:rPr lang="en-US" altLang="en-US" sz="1400" dirty="0" smtClean="0">
                <a:ea typeface="Calibri" panose="020F0502020204030204" pitchFamily="34" charset="0"/>
              </a:rPr>
              <a:t> (no response var.) approaches for </a:t>
            </a:r>
            <a:r>
              <a:rPr lang="en-US" altLang="en-US" sz="1400" u="sng" dirty="0" smtClean="0">
                <a:ea typeface="Calibri" panose="020F0502020204030204" pitchFamily="34" charset="0"/>
              </a:rPr>
              <a:t>big data</a:t>
            </a:r>
            <a:r>
              <a:rPr lang="en-US" altLang="en-US" sz="1400" dirty="0" smtClean="0">
                <a:ea typeface="Calibri" panose="020F0502020204030204" pitchFamily="34" charset="0"/>
              </a:rPr>
              <a:t>”.</a:t>
            </a:r>
          </a:p>
          <a:p>
            <a:pPr eaLnBrk="1" hangingPunct="1"/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0594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Background/Preliminaries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 apologize…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“cloud computing”, “big data”, “[xyz] analytics”, and perhaps most confusing of all, “data science”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These are generally </a:t>
            </a:r>
            <a:r>
              <a:rPr lang="en-US" altLang="en-US" sz="1400" i="1" dirty="0" smtClean="0">
                <a:ea typeface="Calibri" panose="020F0502020204030204" pitchFamily="34" charset="0"/>
              </a:rPr>
              <a:t>industry</a:t>
            </a:r>
            <a:r>
              <a:rPr lang="en-US" altLang="en-US" sz="1400" dirty="0" smtClean="0">
                <a:ea typeface="Calibri" panose="020F0502020204030204" pitchFamily="34" charset="0"/>
              </a:rPr>
              <a:t> buzz “terms”, not necessarily </a:t>
            </a:r>
            <a:r>
              <a:rPr lang="en-US" altLang="en-US" sz="1400" i="1" dirty="0" smtClean="0">
                <a:ea typeface="Calibri" panose="020F0502020204030204" pitchFamily="34" charset="0"/>
              </a:rPr>
              <a:t>our</a:t>
            </a:r>
            <a:r>
              <a:rPr lang="en-US" altLang="en-US" sz="1400" dirty="0" smtClean="0">
                <a:ea typeface="Calibri" panose="020F0502020204030204" pitchFamily="34" charset="0"/>
              </a:rPr>
              <a:t> terms.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 prefer </a:t>
            </a:r>
            <a:r>
              <a:rPr lang="en-US" altLang="en-US" sz="1400" i="1" dirty="0" smtClean="0">
                <a:ea typeface="Calibri" panose="020F0502020204030204" pitchFamily="34" charset="0"/>
              </a:rPr>
              <a:t>decision-support systems</a:t>
            </a:r>
            <a:r>
              <a:rPr lang="en-US" altLang="en-US" sz="1400" dirty="0" smtClean="0">
                <a:ea typeface="Calibri" panose="020F0502020204030204" pitchFamily="34" charset="0"/>
              </a:rPr>
              <a:t>, </a:t>
            </a:r>
            <a:r>
              <a:rPr lang="en-US" altLang="en-US" sz="1400" i="1" dirty="0" smtClean="0">
                <a:ea typeface="Calibri" panose="020F0502020204030204" pitchFamily="34" charset="0"/>
              </a:rPr>
              <a:t>predictive modeling,</a:t>
            </a:r>
            <a:r>
              <a:rPr lang="en-US" altLang="en-US" sz="1400" dirty="0" smtClean="0">
                <a:ea typeface="Calibri" panose="020F0502020204030204" pitchFamily="34" charset="0"/>
              </a:rPr>
              <a:t> </a:t>
            </a:r>
            <a:r>
              <a:rPr lang="en-US" altLang="en-US" sz="1400" i="1" dirty="0">
                <a:ea typeface="Calibri" panose="020F0502020204030204" pitchFamily="34" charset="0"/>
              </a:rPr>
              <a:t>statistical computing, </a:t>
            </a:r>
            <a:r>
              <a:rPr lang="en-US" altLang="en-US" sz="1400" dirty="0" smtClean="0">
                <a:ea typeface="Calibri" panose="020F0502020204030204" pitchFamily="34" charset="0"/>
              </a:rPr>
              <a:t>and </a:t>
            </a:r>
            <a:r>
              <a:rPr lang="en-US" altLang="en-US" sz="1400" i="1" dirty="0" smtClean="0">
                <a:ea typeface="Calibri" panose="020F0502020204030204" pitchFamily="34" charset="0"/>
              </a:rPr>
              <a:t>mathematical optimization</a:t>
            </a:r>
            <a:r>
              <a:rPr lang="en-US" altLang="en-US" sz="1400" dirty="0" smtClean="0">
                <a:ea typeface="Calibri" panose="020F0502020204030204" pitchFamily="34" charset="0"/>
              </a:rPr>
              <a:t>, but most of the folks I routinely work with prefer the term “data science”.  We might, however, agree on the terms </a:t>
            </a:r>
            <a:r>
              <a:rPr lang="en-US" altLang="en-US" sz="1400" i="1" dirty="0" smtClean="0">
                <a:ea typeface="Calibri" panose="020F0502020204030204" pitchFamily="34" charset="0"/>
              </a:rPr>
              <a:t>reproducible research</a:t>
            </a:r>
            <a:r>
              <a:rPr lang="en-US" altLang="en-US" sz="1400" dirty="0" smtClean="0">
                <a:ea typeface="Calibri" panose="020F0502020204030204" pitchFamily="34" charset="0"/>
              </a:rPr>
              <a:t>, </a:t>
            </a:r>
            <a:r>
              <a:rPr lang="en-US" altLang="en-US" sz="1400" i="1" dirty="0" smtClean="0">
                <a:ea typeface="Calibri" panose="020F0502020204030204" pitchFamily="34" charset="0"/>
              </a:rPr>
              <a:t>data analytics</a:t>
            </a:r>
            <a:r>
              <a:rPr lang="en-US" altLang="en-US" sz="1400" dirty="0" smtClean="0">
                <a:ea typeface="Calibri" panose="020F0502020204030204" pitchFamily="34" charset="0"/>
              </a:rPr>
              <a:t> and </a:t>
            </a:r>
            <a:r>
              <a:rPr lang="en-US" altLang="en-US" sz="1400" i="1" dirty="0" smtClean="0">
                <a:ea typeface="Calibri" panose="020F0502020204030204" pitchFamily="34" charset="0"/>
              </a:rPr>
              <a:t>information</a:t>
            </a:r>
            <a:r>
              <a:rPr lang="en-US" altLang="en-US" sz="1400" dirty="0" smtClean="0">
                <a:ea typeface="Calibri" panose="020F0502020204030204" pitchFamily="34" charset="0"/>
              </a:rPr>
              <a:t> </a:t>
            </a:r>
            <a:r>
              <a:rPr lang="en-US" altLang="en-US" sz="1400" i="1" dirty="0" smtClean="0">
                <a:ea typeface="Calibri" panose="020F0502020204030204" pitchFamily="34" charset="0"/>
              </a:rPr>
              <a:t>visualization</a:t>
            </a:r>
            <a:r>
              <a:rPr lang="en-US" altLang="en-US" sz="1400" dirty="0" smtClean="0">
                <a:ea typeface="Calibri" panose="020F0502020204030204" pitchFamily="34" charset="0"/>
              </a:rPr>
              <a:t>.</a:t>
            </a:r>
            <a:endParaRPr lang="en-US" altLang="en-US" sz="1400" i="1" dirty="0" smtClean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 am on the steering committee for the LA R/Data science 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Meetup</a:t>
            </a:r>
            <a:r>
              <a:rPr lang="en-US" altLang="en-US" sz="1800" dirty="0" smtClean="0">
                <a:ea typeface="Calibri" panose="020F0502020204030204" pitchFamily="34" charset="0"/>
              </a:rPr>
              <a:t> group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There are a few other </a:t>
            </a:r>
            <a:r>
              <a:rPr lang="en-US" altLang="en-US" sz="1400" dirty="0" err="1" smtClean="0">
                <a:ea typeface="Calibri" panose="020F0502020204030204" pitchFamily="34" charset="0"/>
              </a:rPr>
              <a:t>Ph.D.s</a:t>
            </a:r>
            <a:r>
              <a:rPr lang="en-US" altLang="en-US" sz="1400" dirty="0" smtClean="0">
                <a:ea typeface="Calibri" panose="020F0502020204030204" pitchFamily="34" charset="0"/>
              </a:rPr>
              <a:t> heavily involved too—Szilard </a:t>
            </a:r>
            <a:r>
              <a:rPr lang="en-US" altLang="en-US" sz="1400" dirty="0" err="1" smtClean="0">
                <a:ea typeface="Calibri" panose="020F0502020204030204" pitchFamily="34" charset="0"/>
              </a:rPr>
              <a:t>Pafka</a:t>
            </a:r>
            <a:r>
              <a:rPr lang="en-US" altLang="en-US" sz="1400" dirty="0" smtClean="0">
                <a:ea typeface="Calibri" panose="020F0502020204030204" pitchFamily="34" charset="0"/>
              </a:rPr>
              <a:t> (primary lead), David McArthur, Rob Gould, Jeremy Miles, Tim </a:t>
            </a:r>
            <a:r>
              <a:rPr lang="en-US" altLang="en-US" sz="1400" dirty="0" err="1" smtClean="0">
                <a:ea typeface="Calibri" panose="020F0502020204030204" pitchFamily="34" charset="0"/>
              </a:rPr>
              <a:t>Triche</a:t>
            </a:r>
            <a:r>
              <a:rPr lang="en-US" altLang="en-US" sz="1400" dirty="0" smtClean="0">
                <a:ea typeface="Calibri" panose="020F0502020204030204" pitchFamily="34" charset="0"/>
              </a:rPr>
              <a:t>, </a:t>
            </a:r>
            <a:r>
              <a:rPr lang="en-US" sz="1400" dirty="0"/>
              <a:t>Eduardo </a:t>
            </a:r>
            <a:r>
              <a:rPr lang="en-US" sz="1400" dirty="0" err="1"/>
              <a:t>Arino</a:t>
            </a:r>
            <a:r>
              <a:rPr lang="en-US" sz="1400" dirty="0"/>
              <a:t> de la </a:t>
            </a:r>
            <a:r>
              <a:rPr lang="en-US" sz="1400" dirty="0" err="1" smtClean="0"/>
              <a:t>Rubia</a:t>
            </a:r>
            <a:r>
              <a:rPr lang="en-US" sz="1400" dirty="0" smtClean="0"/>
              <a:t>, </a:t>
            </a:r>
            <a:r>
              <a:rPr lang="en-US" altLang="en-US" sz="1400" dirty="0" smtClean="0">
                <a:ea typeface="Calibri" panose="020F0502020204030204" pitchFamily="34" charset="0"/>
              </a:rPr>
              <a:t>and others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“</a:t>
            </a:r>
            <a:r>
              <a:rPr lang="en-US" altLang="en-US" sz="1800" i="1" u="sng" dirty="0" smtClean="0">
                <a:ea typeface="Calibri" panose="020F0502020204030204" pitchFamily="34" charset="0"/>
              </a:rPr>
              <a:t>Data</a:t>
            </a:r>
            <a:r>
              <a:rPr lang="en-US" altLang="en-US" sz="1800" dirty="0" smtClean="0">
                <a:ea typeface="Calibri" panose="020F0502020204030204" pitchFamily="34" charset="0"/>
              </a:rPr>
              <a:t> as the </a:t>
            </a:r>
            <a:r>
              <a:rPr lang="en-US" altLang="en-US" sz="1800" i="1" dirty="0">
                <a:ea typeface="Calibri" panose="020F0502020204030204" pitchFamily="34" charset="0"/>
              </a:rPr>
              <a:t>n</a:t>
            </a:r>
            <a:r>
              <a:rPr lang="en-US" altLang="en-US" sz="1800" i="1" dirty="0" smtClean="0">
                <a:ea typeface="Calibri" panose="020F0502020204030204" pitchFamily="34" charset="0"/>
              </a:rPr>
              <a:t>ew </a:t>
            </a:r>
            <a:r>
              <a:rPr lang="en-US" altLang="en-US" sz="1800" i="1" u="sng" dirty="0" smtClean="0">
                <a:ea typeface="Calibri" panose="020F0502020204030204" pitchFamily="34" charset="0"/>
              </a:rPr>
              <a:t>Oil</a:t>
            </a:r>
            <a:r>
              <a:rPr lang="en-US" altLang="en-US" sz="1800" dirty="0" smtClean="0">
                <a:ea typeface="Calibri" panose="020F0502020204030204" pitchFamily="34" charset="0"/>
              </a:rPr>
              <a:t>” Challenges and Opportunities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Is </a:t>
            </a:r>
            <a:r>
              <a:rPr lang="en-US" altLang="en-US" sz="1400" dirty="0">
                <a:ea typeface="Calibri" panose="020F0502020204030204" pitchFamily="34" charset="0"/>
              </a:rPr>
              <a:t>there a </a:t>
            </a:r>
            <a:r>
              <a:rPr lang="en-US" altLang="en-US" sz="1400" dirty="0" smtClean="0">
                <a:ea typeface="Calibri" panose="020F0502020204030204" pitchFamily="34" charset="0"/>
              </a:rPr>
              <a:t>perturbation (disequilibrium) in this labor market?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Exactly what is the production, operations, transportation, logistics of </a:t>
            </a:r>
            <a:r>
              <a:rPr lang="en-US" altLang="en-US" sz="1400" i="1" dirty="0" smtClean="0">
                <a:ea typeface="Calibri" panose="020F0502020204030204" pitchFamily="34" charset="0"/>
              </a:rPr>
              <a:t>bits </a:t>
            </a:r>
            <a:r>
              <a:rPr lang="en-US" altLang="en-US" sz="1400" dirty="0" smtClean="0">
                <a:ea typeface="Calibri" panose="020F0502020204030204" pitchFamily="34" charset="0"/>
              </a:rPr>
              <a:t>viz. </a:t>
            </a:r>
            <a:r>
              <a:rPr lang="en-US" altLang="en-US" sz="1400" i="1" dirty="0" smtClean="0">
                <a:ea typeface="Calibri" panose="020F0502020204030204" pitchFamily="34" charset="0"/>
              </a:rPr>
              <a:t>atoms?</a:t>
            </a:r>
            <a:endParaRPr lang="en-US" altLang="en-US" sz="1400" i="1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What is our institutional role (if any) in this (increasingly, non-college) community?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Are we witnessing the emergence of a new </a:t>
            </a:r>
            <a:r>
              <a:rPr lang="en-US" altLang="en-US" sz="1400" i="1" dirty="0" smtClean="0">
                <a:ea typeface="Calibri" panose="020F0502020204030204" pitchFamily="34" charset="0"/>
              </a:rPr>
              <a:t>data guild</a:t>
            </a:r>
            <a:r>
              <a:rPr lang="en-US" altLang="en-US" sz="1400" dirty="0" smtClean="0">
                <a:ea typeface="Calibri" panose="020F0502020204030204" pitchFamily="34" charset="0"/>
              </a:rPr>
              <a:t> in the modern service economy?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Candidate Explanations (2/4)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(Sociological)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600" dirty="0"/>
              <a:t>Psychology</a:t>
            </a:r>
          </a:p>
          <a:p>
            <a:pPr lvl="1" eaLnBrk="1" hangingPunct="1"/>
            <a:r>
              <a:rPr lang="en-US" altLang="en-US" sz="1200" dirty="0" smtClean="0">
                <a:ea typeface="Calibri" panose="020F0502020204030204" pitchFamily="34" charset="0"/>
              </a:rPr>
              <a:t>Ego-centrism, absolutism, and perhaps, (philosophically) nihilism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>
                <a:ea typeface="Calibri" panose="020F0502020204030204" pitchFamily="34" charset="0"/>
              </a:rPr>
              <a:t>“</a:t>
            </a:r>
            <a:r>
              <a:rPr lang="en-US" altLang="en-US" sz="1200" i="1" dirty="0">
                <a:ea typeface="Calibri" panose="020F0502020204030204" pitchFamily="34" charset="0"/>
              </a:rPr>
              <a:t>You don’t know </a:t>
            </a:r>
            <a:r>
              <a:rPr lang="en-US" altLang="en-US" sz="1200" i="1" dirty="0" smtClean="0">
                <a:ea typeface="Calibri" panose="020F0502020204030204" pitchFamily="34" charset="0"/>
              </a:rPr>
              <a:t>me!</a:t>
            </a:r>
            <a:r>
              <a:rPr lang="en-US" altLang="en-US" sz="1200" dirty="0" smtClean="0">
                <a:ea typeface="Calibri" panose="020F0502020204030204" pitchFamily="34" charset="0"/>
              </a:rPr>
              <a:t>  Universities mostly just teach theories </a:t>
            </a:r>
            <a:r>
              <a:rPr lang="en-US" altLang="en-US" sz="1200" dirty="0">
                <a:ea typeface="Calibri" panose="020F0502020204030204" pitchFamily="34" charset="0"/>
              </a:rPr>
              <a:t>and I mostly just </a:t>
            </a:r>
            <a:r>
              <a:rPr lang="en-US" altLang="en-US" sz="1200" dirty="0" smtClean="0">
                <a:ea typeface="Calibri" panose="020F0502020204030204" pitchFamily="34" charset="0"/>
              </a:rPr>
              <a:t>learn how to write papers.”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eaLnBrk="1" hangingPunct="1"/>
            <a:r>
              <a:rPr lang="en-US" sz="1600" dirty="0" smtClean="0"/>
              <a:t>Sociology</a:t>
            </a:r>
            <a:endParaRPr lang="en-US" sz="1600" dirty="0"/>
          </a:p>
          <a:p>
            <a:pPr lvl="1" eaLnBrk="1" hangingPunct="1"/>
            <a:r>
              <a:rPr lang="en-US" altLang="en-US" sz="1200" dirty="0" smtClean="0">
                <a:ea typeface="Calibri" panose="020F0502020204030204" pitchFamily="34" charset="0"/>
              </a:rPr>
              <a:t>Exponential Random Graph Models (agent- and ego-networks)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 smtClean="0">
                <a:ea typeface="Calibri" panose="020F0502020204030204" pitchFamily="34" charset="0"/>
              </a:rPr>
              <a:t>“I just need to immerse myself in the right industry, the right organization, and the right community </a:t>
            </a:r>
            <a:r>
              <a:rPr lang="en-US" altLang="en-US" sz="1200" i="1" dirty="0" smtClean="0">
                <a:ea typeface="Calibri" panose="020F0502020204030204" pitchFamily="34" charset="0"/>
              </a:rPr>
              <a:t>eco-system</a:t>
            </a:r>
            <a:r>
              <a:rPr lang="en-US" altLang="en-US" sz="1200" dirty="0" smtClean="0">
                <a:ea typeface="Calibri" panose="020F0502020204030204" pitchFamily="34" charset="0"/>
              </a:rPr>
              <a:t>.”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eaLnBrk="1" hangingPunct="1"/>
            <a:endParaRPr lang="en-US" sz="1600" dirty="0" smtClean="0"/>
          </a:p>
          <a:p>
            <a:pPr eaLnBrk="1" hangingPunct="1"/>
            <a:r>
              <a:rPr lang="en-US" sz="1600" dirty="0" smtClean="0"/>
              <a:t>Cognitive </a:t>
            </a:r>
            <a:r>
              <a:rPr lang="en-US" sz="1600" dirty="0"/>
              <a:t>Science</a:t>
            </a:r>
          </a:p>
          <a:p>
            <a:pPr lvl="1" eaLnBrk="1" hangingPunct="1"/>
            <a:r>
              <a:rPr lang="en-US" altLang="en-US" sz="1200" i="1" dirty="0" smtClean="0">
                <a:ea typeface="Calibri" panose="020F0502020204030204" pitchFamily="34" charset="0"/>
              </a:rPr>
              <a:t>Exploratory, Dynamic Visualization</a:t>
            </a:r>
            <a:r>
              <a:rPr lang="en-US" altLang="en-US" sz="1200" dirty="0" smtClean="0">
                <a:ea typeface="Calibri" panose="020F0502020204030204" pitchFamily="34" charset="0"/>
              </a:rPr>
              <a:t> </a:t>
            </a:r>
            <a:r>
              <a:rPr lang="en-US" altLang="en-US" sz="1200" dirty="0">
                <a:ea typeface="Calibri" panose="020F0502020204030204" pitchFamily="34" charset="0"/>
              </a:rPr>
              <a:t>is the new </a:t>
            </a:r>
            <a:r>
              <a:rPr lang="en-US" altLang="en-US" sz="1200" i="1" dirty="0">
                <a:ea typeface="Calibri" panose="020F0502020204030204" pitchFamily="34" charset="0"/>
              </a:rPr>
              <a:t>Descriptive </a:t>
            </a:r>
            <a:r>
              <a:rPr lang="en-US" altLang="en-US" sz="1200" i="1" dirty="0" smtClean="0">
                <a:ea typeface="Calibri" panose="020F0502020204030204" pitchFamily="34" charset="0"/>
              </a:rPr>
              <a:t>Statistics</a:t>
            </a:r>
            <a:endParaRPr lang="en-US" altLang="en-US" sz="1200" i="1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>
                <a:ea typeface="Calibri" panose="020F0502020204030204" pitchFamily="34" charset="0"/>
              </a:rPr>
              <a:t>“Don’t use messy </a:t>
            </a:r>
            <a:r>
              <a:rPr lang="en-US" altLang="en-US" sz="1200" i="1" dirty="0">
                <a:ea typeface="Calibri" panose="020F0502020204030204" pitchFamily="34" charset="0"/>
              </a:rPr>
              <a:t>assumptions, </a:t>
            </a:r>
            <a:r>
              <a:rPr lang="en-US" altLang="en-US" sz="1200" i="1" dirty="0" smtClean="0">
                <a:ea typeface="Calibri" panose="020F0502020204030204" pitchFamily="34" charset="0"/>
              </a:rPr>
              <a:t>hypotheses, models</a:t>
            </a:r>
            <a:r>
              <a:rPr lang="en-US" altLang="en-US" sz="1200" i="1" dirty="0">
                <a:ea typeface="Calibri" panose="020F0502020204030204" pitchFamily="34" charset="0"/>
              </a:rPr>
              <a:t>, </a:t>
            </a:r>
            <a:r>
              <a:rPr lang="en-US" altLang="en-US" sz="1200" i="1" dirty="0" smtClean="0">
                <a:ea typeface="Calibri" panose="020F0502020204030204" pitchFamily="34" charset="0"/>
              </a:rPr>
              <a:t>inference, and diagnostics</a:t>
            </a:r>
            <a:r>
              <a:rPr lang="en-US" altLang="en-US" sz="1200" dirty="0" smtClean="0">
                <a:ea typeface="Calibri" panose="020F0502020204030204" pitchFamily="34" charset="0"/>
              </a:rPr>
              <a:t>; </a:t>
            </a:r>
            <a:r>
              <a:rPr lang="en-US" altLang="en-US" sz="1200" dirty="0">
                <a:ea typeface="Calibri" panose="020F0502020204030204" pitchFamily="34" charset="0"/>
              </a:rPr>
              <a:t>just display </a:t>
            </a:r>
            <a:r>
              <a:rPr lang="en-US" altLang="en-US" sz="1200" i="1" dirty="0">
                <a:ea typeface="Calibri" panose="020F0502020204030204" pitchFamily="34" charset="0"/>
              </a:rPr>
              <a:t>high-dimensional graphs</a:t>
            </a:r>
            <a:r>
              <a:rPr lang="en-US" altLang="en-US" sz="1200" dirty="0">
                <a:ea typeface="Calibri" panose="020F0502020204030204" pitchFamily="34" charset="0"/>
              </a:rPr>
              <a:t>.”</a:t>
            </a:r>
          </a:p>
          <a:p>
            <a:pPr eaLnBrk="1" hangingPunct="1"/>
            <a:r>
              <a:rPr lang="en-US" sz="1600" dirty="0" smtClean="0"/>
              <a:t>Political </a:t>
            </a:r>
            <a:r>
              <a:rPr lang="en-US" sz="1600" dirty="0"/>
              <a:t>Science</a:t>
            </a:r>
          </a:p>
          <a:p>
            <a:pPr lvl="1" eaLnBrk="1" hangingPunct="1"/>
            <a:r>
              <a:rPr lang="en-US" altLang="en-US" sz="1200" i="1" dirty="0" smtClean="0">
                <a:ea typeface="Calibri" panose="020F0502020204030204" pitchFamily="34" charset="0"/>
              </a:rPr>
              <a:t>Rational Choice </a:t>
            </a:r>
            <a:r>
              <a:rPr lang="en-US" altLang="en-US" sz="1200" dirty="0" smtClean="0">
                <a:ea typeface="Calibri" panose="020F0502020204030204" pitchFamily="34" charset="0"/>
              </a:rPr>
              <a:t>theory (perceived minimal efficacy in structural, government change); </a:t>
            </a:r>
            <a:r>
              <a:rPr lang="en-US" altLang="en-US" sz="1200" i="1" dirty="0" smtClean="0">
                <a:ea typeface="Calibri" panose="020F0502020204030204" pitchFamily="34" charset="0"/>
              </a:rPr>
              <a:t>Elite</a:t>
            </a:r>
            <a:r>
              <a:rPr lang="en-US" altLang="en-US" sz="1200" dirty="0" smtClean="0">
                <a:ea typeface="Calibri" panose="020F0502020204030204" pitchFamily="34" charset="0"/>
              </a:rPr>
              <a:t> theory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>
                <a:ea typeface="Calibri" panose="020F0502020204030204" pitchFamily="34" charset="0"/>
              </a:rPr>
              <a:t>“If I don’t take this </a:t>
            </a:r>
            <a:r>
              <a:rPr lang="en-US" altLang="en-US" sz="1200" i="1" dirty="0">
                <a:ea typeface="Calibri" panose="020F0502020204030204" pitchFamily="34" charset="0"/>
              </a:rPr>
              <a:t>job</a:t>
            </a:r>
            <a:r>
              <a:rPr lang="en-US" altLang="en-US" sz="1200" dirty="0">
                <a:ea typeface="Calibri" panose="020F0502020204030204" pitchFamily="34" charset="0"/>
              </a:rPr>
              <a:t>, someone with an </a:t>
            </a:r>
            <a:r>
              <a:rPr lang="en-US" altLang="en-US" sz="1200" u="sng" dirty="0">
                <a:ea typeface="Calibri" panose="020F0502020204030204" pitchFamily="34" charset="0"/>
              </a:rPr>
              <a:t>H1-B </a:t>
            </a:r>
            <a:r>
              <a:rPr lang="en-US" altLang="en-US" sz="1200" u="sng" dirty="0" smtClean="0">
                <a:ea typeface="Calibri" panose="020F0502020204030204" pitchFamily="34" charset="0"/>
              </a:rPr>
              <a:t>Visa </a:t>
            </a:r>
            <a:r>
              <a:rPr lang="en-US" altLang="en-US" sz="1200" dirty="0" smtClean="0">
                <a:ea typeface="Calibri" panose="020F0502020204030204" pitchFamily="34" charset="0"/>
              </a:rPr>
              <a:t>might; besides an income, I gain </a:t>
            </a:r>
            <a:r>
              <a:rPr lang="en-US" altLang="en-US" sz="1200" u="sng" dirty="0" smtClean="0">
                <a:ea typeface="Calibri" panose="020F0502020204030204" pitchFamily="34" charset="0"/>
              </a:rPr>
              <a:t>power</a:t>
            </a:r>
            <a:r>
              <a:rPr lang="en-US" altLang="en-US" sz="1200" dirty="0" smtClean="0">
                <a:ea typeface="Calibri" panose="020F0502020204030204" pitchFamily="34" charset="0"/>
              </a:rPr>
              <a:t> through my </a:t>
            </a:r>
            <a:r>
              <a:rPr lang="en-US" altLang="en-US" sz="1200" i="1" dirty="0" smtClean="0">
                <a:ea typeface="Calibri" panose="020F0502020204030204" pitchFamily="34" charset="0"/>
              </a:rPr>
              <a:t>skills</a:t>
            </a:r>
            <a:r>
              <a:rPr lang="en-US" altLang="en-US" sz="1200" dirty="0" smtClean="0">
                <a:ea typeface="Calibri" panose="020F0502020204030204" pitchFamily="34" charset="0"/>
              </a:rPr>
              <a:t>.”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eaLnBrk="1" hangingPunct="1"/>
            <a:endParaRPr lang="en-US" sz="1600" dirty="0" smtClean="0"/>
          </a:p>
          <a:p>
            <a:pPr eaLnBrk="1" hangingPunct="1"/>
            <a:r>
              <a:rPr lang="en-US" sz="1600" dirty="0" smtClean="0"/>
              <a:t>Higher Education</a:t>
            </a:r>
            <a:endParaRPr lang="en-US" sz="1600" dirty="0"/>
          </a:p>
          <a:p>
            <a:pPr lvl="1" eaLnBrk="1" hangingPunct="1"/>
            <a:r>
              <a:rPr lang="en-US" altLang="en-US" sz="1200" i="1" dirty="0" smtClean="0">
                <a:ea typeface="Calibri" panose="020F0502020204030204" pitchFamily="34" charset="0"/>
              </a:rPr>
              <a:t>Just-in-time</a:t>
            </a:r>
            <a:r>
              <a:rPr lang="en-US" altLang="en-US" sz="1200" dirty="0" smtClean="0">
                <a:ea typeface="Calibri" panose="020F0502020204030204" pitchFamily="34" charset="0"/>
              </a:rPr>
              <a:t> </a:t>
            </a:r>
            <a:r>
              <a:rPr lang="en-US" altLang="en-US" sz="1200" u="sng" dirty="0" smtClean="0">
                <a:ea typeface="Calibri" panose="020F0502020204030204" pitchFamily="34" charset="0"/>
              </a:rPr>
              <a:t>training</a:t>
            </a:r>
            <a:r>
              <a:rPr lang="en-US" altLang="en-US" sz="1200" dirty="0" smtClean="0">
                <a:ea typeface="Calibri" panose="020F0502020204030204" pitchFamily="34" charset="0"/>
              </a:rPr>
              <a:t> (short-term, practical) is different than </a:t>
            </a:r>
            <a:r>
              <a:rPr lang="en-US" altLang="en-US" sz="1200" i="1" dirty="0" smtClean="0">
                <a:ea typeface="Calibri" panose="020F0502020204030204" pitchFamily="34" charset="0"/>
              </a:rPr>
              <a:t>just-in-case</a:t>
            </a:r>
            <a:r>
              <a:rPr lang="en-US" altLang="en-US" sz="1200" dirty="0" smtClean="0">
                <a:ea typeface="Calibri" panose="020F0502020204030204" pitchFamily="34" charset="0"/>
              </a:rPr>
              <a:t> </a:t>
            </a:r>
            <a:r>
              <a:rPr lang="en-US" altLang="en-US" sz="1200" u="sng" dirty="0" smtClean="0">
                <a:ea typeface="Calibri" panose="020F0502020204030204" pitchFamily="34" charset="0"/>
              </a:rPr>
              <a:t>education</a:t>
            </a:r>
            <a:r>
              <a:rPr lang="en-US" altLang="en-US" sz="1200" dirty="0" smtClean="0">
                <a:ea typeface="Calibri" panose="020F0502020204030204" pitchFamily="34" charset="0"/>
              </a:rPr>
              <a:t> (long-term, holistic).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>
                <a:ea typeface="Calibri" panose="020F0502020204030204" pitchFamily="34" charset="0"/>
              </a:rPr>
              <a:t>“I </a:t>
            </a:r>
            <a:r>
              <a:rPr lang="en-US" altLang="en-US" sz="1200" dirty="0" smtClean="0">
                <a:ea typeface="Calibri" panose="020F0502020204030204" pitchFamily="34" charset="0"/>
              </a:rPr>
              <a:t>want shallow, </a:t>
            </a:r>
            <a:r>
              <a:rPr lang="en-US" altLang="en-US" sz="1200" i="1" dirty="0">
                <a:ea typeface="Calibri" panose="020F0502020204030204" pitchFamily="34" charset="0"/>
              </a:rPr>
              <a:t>just-in-time</a:t>
            </a:r>
            <a:r>
              <a:rPr lang="en-US" altLang="en-US" sz="1200" dirty="0">
                <a:ea typeface="Calibri" panose="020F0502020204030204" pitchFamily="34" charset="0"/>
              </a:rPr>
              <a:t> </a:t>
            </a:r>
            <a:r>
              <a:rPr lang="en-US" altLang="en-US" sz="1200" u="sng" dirty="0">
                <a:ea typeface="Calibri" panose="020F0502020204030204" pitchFamily="34" charset="0"/>
              </a:rPr>
              <a:t>theories</a:t>
            </a:r>
            <a:r>
              <a:rPr lang="en-US" altLang="en-US" sz="1200" dirty="0">
                <a:ea typeface="Calibri" panose="020F0502020204030204" pitchFamily="34" charset="0"/>
              </a:rPr>
              <a:t> for my practice (to answer the boss’ questions </a:t>
            </a:r>
            <a:r>
              <a:rPr lang="en-US" altLang="en-US" sz="1200" dirty="0" smtClean="0">
                <a:ea typeface="Calibri" panose="020F0502020204030204" pitchFamily="34" charset="0"/>
              </a:rPr>
              <a:t>next </a:t>
            </a:r>
            <a:r>
              <a:rPr lang="en-US" altLang="en-US" sz="1200" dirty="0">
                <a:ea typeface="Calibri" panose="020F0502020204030204" pitchFamily="34" charset="0"/>
              </a:rPr>
              <a:t>week).”</a:t>
            </a:r>
          </a:p>
          <a:p>
            <a:pPr eaLnBrk="1" hangingPunct="1"/>
            <a:r>
              <a:rPr lang="en-US" sz="1600" dirty="0" smtClean="0"/>
              <a:t>K-12 Education</a:t>
            </a:r>
            <a:endParaRPr lang="en-US" sz="1600" dirty="0"/>
          </a:p>
          <a:p>
            <a:pPr lvl="1" eaLnBrk="1" hangingPunct="1"/>
            <a:r>
              <a:rPr lang="en-US" altLang="en-US" sz="1200" dirty="0" smtClean="0">
                <a:ea typeface="Calibri" panose="020F0502020204030204" pitchFamily="34" charset="0"/>
              </a:rPr>
              <a:t>Auto-</a:t>
            </a:r>
            <a:r>
              <a:rPr lang="en-US" altLang="en-US" sz="1200" dirty="0" err="1" smtClean="0">
                <a:ea typeface="Calibri" panose="020F0502020204030204" pitchFamily="34" charset="0"/>
              </a:rPr>
              <a:t>didactism</a:t>
            </a:r>
            <a:r>
              <a:rPr lang="en-US" altLang="en-US" sz="1200" dirty="0" smtClean="0">
                <a:ea typeface="Calibri" panose="020F0502020204030204" pitchFamily="34" charset="0"/>
              </a:rPr>
              <a:t>, Self-directed learning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 smtClean="0">
                <a:ea typeface="Calibri" panose="020F0502020204030204" pitchFamily="34" charset="0"/>
              </a:rPr>
              <a:t>“Technology is ubiquitous; I can learn myself from Linux, Raspberry Pi, Apps, Arduino projects, and 3D printing.”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endParaRPr lang="en-US" altLang="en-US" sz="1200" dirty="0" smtClean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944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Candidate Explanations (3/4)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(Economic/Business)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Neo-Classical </a:t>
            </a:r>
            <a:r>
              <a:rPr lang="en-US" altLang="en-US" sz="1800" dirty="0">
                <a:ea typeface="Calibri" panose="020F0502020204030204" pitchFamily="34" charset="0"/>
              </a:rPr>
              <a:t>Economics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Supply and Demand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“There is a </a:t>
            </a:r>
            <a:r>
              <a:rPr lang="en-US" altLang="en-US" sz="1400" i="1" dirty="0" smtClean="0">
                <a:ea typeface="Calibri" panose="020F0502020204030204" pitchFamily="34" charset="0"/>
              </a:rPr>
              <a:t>shortage</a:t>
            </a:r>
            <a:r>
              <a:rPr lang="en-US" altLang="en-US" sz="1400" dirty="0" smtClean="0">
                <a:ea typeface="Calibri" panose="020F0502020204030204" pitchFamily="34" charset="0"/>
              </a:rPr>
              <a:t> of individuals with “data scientist” skills; I can </a:t>
            </a:r>
            <a:r>
              <a:rPr lang="en-US" altLang="en-US" sz="1400" i="1" dirty="0" smtClean="0">
                <a:ea typeface="Calibri" panose="020F0502020204030204" pitchFamily="34" charset="0"/>
              </a:rPr>
              <a:t>exploit</a:t>
            </a:r>
            <a:r>
              <a:rPr lang="en-US" altLang="en-US" sz="1400" dirty="0" smtClean="0">
                <a:ea typeface="Calibri" panose="020F0502020204030204" pitchFamily="34" charset="0"/>
              </a:rPr>
              <a:t> that market disjunction</a:t>
            </a:r>
            <a:r>
              <a:rPr lang="en-US" altLang="en-US" sz="1400" i="1" dirty="0" smtClean="0">
                <a:ea typeface="Calibri" panose="020F0502020204030204" pitchFamily="34" charset="0"/>
              </a:rPr>
              <a:t>.”</a:t>
            </a:r>
            <a:endParaRPr lang="en-US" altLang="en-US" sz="1400" i="1" dirty="0">
              <a:ea typeface="Calibri" panose="020F0502020204030204" pitchFamily="34" charset="0"/>
            </a:endParaRPr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sz="1800" dirty="0" smtClean="0"/>
              <a:t>Empirical Finance</a:t>
            </a:r>
            <a:endParaRPr lang="en-US" sz="1800" dirty="0"/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Loan-to-Value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“I might not achieve my </a:t>
            </a:r>
            <a:r>
              <a:rPr lang="en-US" altLang="en-US" sz="1400" i="1" dirty="0" smtClean="0">
                <a:ea typeface="Calibri" panose="020F0502020204030204" pitchFamily="34" charset="0"/>
              </a:rPr>
              <a:t>potential</a:t>
            </a:r>
            <a:r>
              <a:rPr lang="en-US" altLang="en-US" sz="1400" dirty="0" smtClean="0">
                <a:ea typeface="Calibri" panose="020F0502020204030204" pitchFamily="34" charset="0"/>
              </a:rPr>
              <a:t>, but at least I’m not in </a:t>
            </a:r>
            <a:r>
              <a:rPr lang="en-US" altLang="en-US" sz="1400" i="1" dirty="0" smtClean="0">
                <a:ea typeface="Calibri" panose="020F0502020204030204" pitchFamily="34" charset="0"/>
              </a:rPr>
              <a:t>debt</a:t>
            </a:r>
            <a:r>
              <a:rPr lang="en-US" altLang="en-US" sz="1400" dirty="0" smtClean="0">
                <a:ea typeface="Calibri" panose="020F0502020204030204" pitchFamily="34" charset="0"/>
              </a:rPr>
              <a:t>.”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sz="1800" dirty="0"/>
              <a:t>Information Systems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Data management; Complex SQL Joins; rectangular transformations; unstructured text; file I/O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“The difficult </a:t>
            </a:r>
            <a:r>
              <a:rPr lang="en-US" altLang="en-US" sz="1400" i="1" dirty="0">
                <a:ea typeface="Calibri" panose="020F0502020204030204" pitchFamily="34" charset="0"/>
              </a:rPr>
              <a:t>data queries </a:t>
            </a:r>
            <a:r>
              <a:rPr lang="en-US" altLang="en-US" sz="1400" dirty="0">
                <a:ea typeface="Calibri" panose="020F0502020204030204" pitchFamily="34" charset="0"/>
              </a:rPr>
              <a:t>all come through me anyway; I’ll might as well do the </a:t>
            </a:r>
            <a:r>
              <a:rPr lang="en-US" altLang="en-US" sz="1400" i="1" dirty="0">
                <a:ea typeface="Calibri" panose="020F0502020204030204" pitchFamily="34" charset="0"/>
              </a:rPr>
              <a:t>analysis</a:t>
            </a:r>
            <a:r>
              <a:rPr lang="en-US" altLang="en-US" sz="1400" dirty="0">
                <a:ea typeface="Calibri" panose="020F0502020204030204" pitchFamily="34" charset="0"/>
              </a:rPr>
              <a:t> too.”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sz="1800" dirty="0" smtClean="0"/>
              <a:t>Management</a:t>
            </a:r>
            <a:endParaRPr lang="en-US" sz="1800" dirty="0"/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Organizational Theory (matrix functions); </a:t>
            </a:r>
            <a:r>
              <a:rPr lang="en-US" altLang="en-US" sz="1400" i="1" dirty="0" smtClean="0">
                <a:ea typeface="Calibri" panose="020F0502020204030204" pitchFamily="34" charset="0"/>
              </a:rPr>
              <a:t>Extreme</a:t>
            </a:r>
            <a:r>
              <a:rPr lang="en-US" altLang="en-US" sz="1400" dirty="0" smtClean="0">
                <a:ea typeface="Calibri" panose="020F0502020204030204" pitchFamily="34" charset="0"/>
              </a:rPr>
              <a:t> Theory Y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“I don’t want to.</a:t>
            </a:r>
            <a:r>
              <a:rPr lang="en-US" altLang="en-US" sz="1400" i="1" dirty="0" smtClean="0">
                <a:ea typeface="Calibri" panose="020F0502020204030204" pitchFamily="34" charset="0"/>
              </a:rPr>
              <a:t> </a:t>
            </a:r>
            <a:r>
              <a:rPr lang="en-US" altLang="en-US" sz="1400" i="1" dirty="0">
                <a:ea typeface="Calibri" panose="020F0502020204030204" pitchFamily="34" charset="0"/>
              </a:rPr>
              <a:t>work for the </a:t>
            </a:r>
            <a:r>
              <a:rPr lang="en-US" altLang="en-US" sz="1400" i="1" dirty="0" smtClean="0">
                <a:ea typeface="Calibri" panose="020F0502020204030204" pitchFamily="34" charset="0"/>
              </a:rPr>
              <a:t>man;</a:t>
            </a:r>
            <a:r>
              <a:rPr lang="en-US" altLang="en-US" sz="1400" dirty="0" smtClean="0">
                <a:ea typeface="Calibri" panose="020F0502020204030204" pitchFamily="34" charset="0"/>
              </a:rPr>
              <a:t> I really, truly have an </a:t>
            </a:r>
            <a:r>
              <a:rPr lang="en-US" altLang="en-US" sz="1400" i="1" dirty="0" smtClean="0">
                <a:ea typeface="Calibri" panose="020F0502020204030204" pitchFamily="34" charset="0"/>
              </a:rPr>
              <a:t>entrepreneurial mindset</a:t>
            </a:r>
            <a:r>
              <a:rPr lang="en-US" altLang="en-US" sz="1400" dirty="0" smtClean="0">
                <a:ea typeface="Calibri" panose="020F0502020204030204" pitchFamily="34" charset="0"/>
              </a:rPr>
              <a:t> in my soul.”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0951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Candidate Explanations (4/4)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(Other/Interdisciplinary)</a:t>
            </a:r>
            <a:endParaRPr lang="en-US" altLang="en-US" dirty="0" smtClean="0">
              <a:ea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Behavioral </a:t>
            </a:r>
            <a:r>
              <a:rPr lang="en-US" altLang="en-US" sz="1800" dirty="0">
                <a:ea typeface="Calibri" panose="020F0502020204030204" pitchFamily="34" charset="0"/>
              </a:rPr>
              <a:t>Economics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Extreme Discounting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“I am </a:t>
            </a:r>
            <a:r>
              <a:rPr lang="en-US" altLang="en-US" sz="1400" dirty="0" smtClean="0">
                <a:ea typeface="Calibri" panose="020F0502020204030204" pitchFamily="34" charset="0"/>
              </a:rPr>
              <a:t>deliberately </a:t>
            </a:r>
            <a:r>
              <a:rPr lang="en-US" altLang="en-US" sz="1400" i="1" dirty="0">
                <a:ea typeface="Calibri" panose="020F0502020204030204" pitchFamily="34" charset="0"/>
              </a:rPr>
              <a:t>overweighting</a:t>
            </a:r>
            <a:r>
              <a:rPr lang="en-US" altLang="en-US" sz="1400" dirty="0">
                <a:ea typeface="Calibri" panose="020F0502020204030204" pitchFamily="34" charset="0"/>
              </a:rPr>
              <a:t> </a:t>
            </a:r>
            <a:r>
              <a:rPr lang="en-US" altLang="en-US" sz="1400" u="sng" dirty="0">
                <a:ea typeface="Calibri" panose="020F0502020204030204" pitchFamily="34" charset="0"/>
              </a:rPr>
              <a:t>short-term preferences </a:t>
            </a:r>
            <a:r>
              <a:rPr lang="en-US" altLang="en-US" sz="1400" dirty="0">
                <a:ea typeface="Calibri" panose="020F0502020204030204" pitchFamily="34" charset="0"/>
              </a:rPr>
              <a:t>and </a:t>
            </a:r>
            <a:r>
              <a:rPr lang="en-US" altLang="en-US" sz="1400" i="1" dirty="0">
                <a:ea typeface="Calibri" panose="020F0502020204030204" pitchFamily="34" charset="0"/>
              </a:rPr>
              <a:t>underweighting</a:t>
            </a:r>
            <a:r>
              <a:rPr lang="en-US" altLang="en-US" sz="1400" dirty="0">
                <a:ea typeface="Calibri" panose="020F0502020204030204" pitchFamily="34" charset="0"/>
              </a:rPr>
              <a:t> </a:t>
            </a:r>
            <a:r>
              <a:rPr lang="en-US" altLang="en-US" sz="1400" u="sng" dirty="0">
                <a:ea typeface="Calibri" panose="020F0502020204030204" pitchFamily="34" charset="0"/>
              </a:rPr>
              <a:t>long-term goals</a:t>
            </a:r>
            <a:r>
              <a:rPr lang="en-US" altLang="en-US" sz="1400" i="1" dirty="0">
                <a:ea typeface="Calibri" panose="020F0502020204030204" pitchFamily="34" charset="0"/>
              </a:rPr>
              <a:t>.”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 smtClean="0"/>
              <a:t>History</a:t>
            </a:r>
            <a:endParaRPr lang="en-US" sz="1800" dirty="0"/>
          </a:p>
          <a:p>
            <a:pPr lvl="1" eaLnBrk="1" hangingPunct="1"/>
            <a:r>
              <a:rPr lang="en-US" altLang="en-US" sz="1400" u="sng" dirty="0" smtClean="0">
                <a:ea typeface="Calibri" panose="020F0502020204030204" pitchFamily="34" charset="0"/>
              </a:rPr>
              <a:t>Merchant-Craftsmen</a:t>
            </a:r>
            <a:r>
              <a:rPr lang="en-US" altLang="en-US" sz="1400" dirty="0" smtClean="0">
                <a:ea typeface="Calibri" panose="020F0502020204030204" pitchFamily="34" charset="0"/>
              </a:rPr>
              <a:t> (some land) and </a:t>
            </a:r>
            <a:r>
              <a:rPr lang="en-US" altLang="en-US" sz="1400" u="sng" dirty="0" smtClean="0">
                <a:ea typeface="Calibri" panose="020F0502020204030204" pitchFamily="34" charset="0"/>
              </a:rPr>
              <a:t>Craft Guilds</a:t>
            </a:r>
            <a:r>
              <a:rPr lang="en-US" altLang="en-US" sz="1400" dirty="0" smtClean="0">
                <a:ea typeface="Calibri" panose="020F0502020204030204" pitchFamily="34" charset="0"/>
              </a:rPr>
              <a:t> (no land) </a:t>
            </a:r>
            <a:r>
              <a:rPr lang="en-US" altLang="en-US" sz="1400" dirty="0">
                <a:ea typeface="Calibri" panose="020F0502020204030204" pitchFamily="34" charset="0"/>
              </a:rPr>
              <a:t>(</a:t>
            </a:r>
            <a:r>
              <a:rPr lang="en-US" altLang="en-US" sz="1400" dirty="0" smtClean="0">
                <a:ea typeface="Calibri" panose="020F0502020204030204" pitchFamily="34" charset="0"/>
              </a:rPr>
              <a:t>apprentice </a:t>
            </a:r>
            <a:r>
              <a:rPr lang="en-US" sz="1400" dirty="0">
                <a:sym typeface="Symbol" panose="05050102010706020507" pitchFamily="18" charset="2"/>
              </a:rPr>
              <a:t></a:t>
            </a:r>
            <a:r>
              <a:rPr lang="en-US" altLang="en-US" sz="1400" dirty="0" smtClean="0">
                <a:ea typeface="Calibri" panose="020F0502020204030204" pitchFamily="34" charset="0"/>
              </a:rPr>
              <a:t> journeyman </a:t>
            </a:r>
            <a:r>
              <a:rPr lang="en-US" sz="1400" dirty="0" smtClean="0">
                <a:sym typeface="Symbol" panose="05050102010706020507" pitchFamily="18" charset="2"/>
              </a:rPr>
              <a:t> </a:t>
            </a:r>
            <a:r>
              <a:rPr lang="en-US" altLang="en-US" sz="1400" dirty="0" smtClean="0">
                <a:ea typeface="Calibri" panose="020F0502020204030204" pitchFamily="34" charset="0"/>
              </a:rPr>
              <a:t>master</a:t>
            </a:r>
            <a:r>
              <a:rPr lang="en-US" altLang="en-US" sz="1400" dirty="0">
                <a:ea typeface="Calibri" panose="020F0502020204030204" pitchFamily="34" charset="0"/>
              </a:rPr>
              <a:t>)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“Trades[men] and crafts[men] have always created local, </a:t>
            </a:r>
            <a:r>
              <a:rPr lang="en-US" altLang="en-US" sz="1400" dirty="0" smtClean="0">
                <a:ea typeface="Calibri" panose="020F0502020204030204" pitchFamily="34" charset="0"/>
              </a:rPr>
              <a:t>supportive, and persistent </a:t>
            </a:r>
            <a:r>
              <a:rPr lang="en-US" altLang="en-US" sz="1400" i="1" dirty="0" smtClean="0">
                <a:ea typeface="Calibri" panose="020F0502020204030204" pitchFamily="34" charset="0"/>
              </a:rPr>
              <a:t>communities</a:t>
            </a:r>
            <a:r>
              <a:rPr lang="en-US" altLang="en-US" sz="1400" dirty="0">
                <a:ea typeface="Calibri" panose="020F0502020204030204" pitchFamily="34" charset="0"/>
              </a:rPr>
              <a:t>.”</a:t>
            </a:r>
          </a:p>
          <a:p>
            <a:pPr eaLnBrk="1" hangingPunct="1"/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022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Open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observation an </a:t>
            </a:r>
            <a:r>
              <a:rPr lang="en-US" altLang="en-US" sz="1800" i="1" dirty="0" smtClean="0">
                <a:ea typeface="Calibri" panose="020F0502020204030204" pitchFamily="34" charset="0"/>
              </a:rPr>
              <a:t>itinerant, ephemeral fad</a:t>
            </a:r>
            <a:r>
              <a:rPr lang="en-US" altLang="en-US" sz="1800" dirty="0" smtClean="0">
                <a:ea typeface="Calibri" panose="020F0502020204030204" pitchFamily="34" charset="0"/>
              </a:rPr>
              <a:t> or a </a:t>
            </a:r>
            <a:r>
              <a:rPr lang="en-US" altLang="en-US" sz="1800" i="1" dirty="0" smtClean="0">
                <a:ea typeface="Calibri" panose="020F0502020204030204" pitchFamily="34" charset="0"/>
              </a:rPr>
              <a:t>persistent structure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eco-system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geographic-specific</a:t>
            </a:r>
            <a:r>
              <a:rPr lang="en-US" altLang="en-US" sz="1800" dirty="0" smtClean="0">
                <a:ea typeface="Calibri" panose="020F0502020204030204" pitchFamily="34" charset="0"/>
              </a:rPr>
              <a:t> or due to its virtual nature, </a:t>
            </a:r>
            <a:r>
              <a:rPr lang="en-US" altLang="en-US" sz="1800" i="1" dirty="0" smtClean="0">
                <a:ea typeface="Calibri" panose="020F0502020204030204" pitchFamily="34" charset="0"/>
              </a:rPr>
              <a:t>widespread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i="1" dirty="0" smtClean="0">
                <a:ea typeface="Calibri" panose="020F0502020204030204" pitchFamily="34" charset="0"/>
              </a:rPr>
              <a:t>Vis-à-vis</a:t>
            </a:r>
            <a:r>
              <a:rPr lang="en-US" altLang="en-US" sz="1800" dirty="0" smtClean="0">
                <a:ea typeface="Calibri" panose="020F0502020204030204" pitchFamily="34" charset="0"/>
              </a:rPr>
              <a:t> other paid work, is this type of work off-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shorable</a:t>
            </a:r>
            <a:r>
              <a:rPr lang="en-US" altLang="en-US" sz="1800" dirty="0" smtClean="0">
                <a:ea typeface="Calibri" panose="020F0502020204030204" pitchFamily="34" charset="0"/>
              </a:rPr>
              <a:t> over time?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If this sector is indeed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growing</a:t>
            </a:r>
            <a:r>
              <a:rPr lang="en-US" altLang="en-US" sz="1800" dirty="0" smtClean="0">
                <a:ea typeface="Calibri" panose="020F0502020204030204" pitchFamily="34" charset="0"/>
              </a:rPr>
              <a:t>, is it still just a </a:t>
            </a:r>
            <a:r>
              <a:rPr lang="en-US" altLang="en-US" sz="1800" i="1" dirty="0" smtClean="0">
                <a:ea typeface="Calibri" panose="020F0502020204030204" pitchFamily="34" charset="0"/>
              </a:rPr>
              <a:t>small part</a:t>
            </a:r>
            <a:r>
              <a:rPr lang="en-US" altLang="en-US" sz="1800" dirty="0" smtClean="0">
                <a:ea typeface="Calibri" panose="020F0502020204030204" pitchFamily="34" charset="0"/>
              </a:rPr>
              <a:t> of the economy anyway?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phenomenon (like some other aspects of IT)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gender-skewed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Does the evidence suggest privileging </a:t>
            </a:r>
            <a:r>
              <a:rPr lang="en-US" altLang="en-US" sz="1800" i="1" dirty="0" smtClean="0">
                <a:ea typeface="Calibri" panose="020F0502020204030204" pitchFamily="34" charset="0"/>
              </a:rPr>
              <a:t>competencies</a:t>
            </a:r>
            <a:r>
              <a:rPr lang="en-US" altLang="en-US" sz="1800" dirty="0" smtClean="0">
                <a:ea typeface="Calibri" panose="020F0502020204030204" pitchFamily="34" charset="0"/>
              </a:rPr>
              <a:t> over </a:t>
            </a:r>
            <a:r>
              <a:rPr lang="en-US" altLang="en-US" sz="1800" i="1" dirty="0" smtClean="0">
                <a:ea typeface="Calibri" panose="020F0502020204030204" pitchFamily="34" charset="0"/>
              </a:rPr>
              <a:t>degrees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my anecdotal experience with these “professionals”, ultimately, the triumph of </a:t>
            </a:r>
            <a:r>
              <a:rPr lang="en-US" altLang="en-US" sz="1800" i="1" dirty="0" smtClean="0">
                <a:ea typeface="Calibri" panose="020F0502020204030204" pitchFamily="34" charset="0"/>
              </a:rPr>
              <a:t>practice</a:t>
            </a:r>
            <a:r>
              <a:rPr lang="en-US" altLang="en-US" sz="1800" dirty="0" smtClean="0">
                <a:ea typeface="Calibri" panose="020F0502020204030204" pitchFamily="34" charset="0"/>
              </a:rPr>
              <a:t> over </a:t>
            </a:r>
            <a:r>
              <a:rPr lang="en-US" altLang="en-US" sz="1800" i="1" dirty="0" smtClean="0">
                <a:ea typeface="Calibri" panose="020F0502020204030204" pitchFamily="34" charset="0"/>
              </a:rPr>
              <a:t>theory</a:t>
            </a:r>
            <a:r>
              <a:rPr lang="en-US" altLang="en-US" sz="1800" dirty="0" smtClean="0">
                <a:ea typeface="Calibri" panose="020F0502020204030204" pitchFamily="34" charset="0"/>
              </a:rPr>
              <a:t> (as seen from the perspective of a prospective, potentially confused, </a:t>
            </a:r>
            <a:r>
              <a:rPr lang="en-US" altLang="en-US" sz="1800" i="1" dirty="0" smtClean="0">
                <a:ea typeface="Calibri" panose="020F0502020204030204" pitchFamily="34" charset="0"/>
              </a:rPr>
              <a:t>soon-to-be-in-some-debt-from-a-student-loan</a:t>
            </a:r>
            <a:r>
              <a:rPr lang="en-US" altLang="en-US" sz="1800" dirty="0" smtClean="0">
                <a:ea typeface="Calibri" panose="020F0502020204030204" pitchFamily="34" charset="0"/>
              </a:rPr>
              <a:t> CSU student)?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72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Calibri" panose="020F0502020204030204" pitchFamily="34" charset="0"/>
              </a:rPr>
              <a:t>Open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Without college degrees, how will these “data scientists” eventually lead/be ethical/well-rounded, etc. over a 40-year career arc?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What about Licensing? Certifications? CPE? “Badges”? Join professional (paid) associations?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How will they get promoted?  Corollary: How, if ever, will their </a:t>
            </a:r>
            <a:r>
              <a:rPr lang="en-US" altLang="en-US" sz="1400" i="1" dirty="0" smtClean="0">
                <a:ea typeface="Calibri" panose="020F0502020204030204" pitchFamily="34" charset="0"/>
              </a:rPr>
              <a:t>model building</a:t>
            </a:r>
            <a:r>
              <a:rPr lang="en-US" altLang="en-US" sz="1400" dirty="0" smtClean="0">
                <a:ea typeface="Calibri" panose="020F0502020204030204" pitchFamily="34" charset="0"/>
              </a:rPr>
              <a:t> get more rigorous?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Can they can just enroll into holistic B.S./B.A. (pre-M.S./M.B.A.) programs later in life?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If applied math, computer science, statistics, and business  are all individual degrees </a:t>
            </a:r>
            <a:r>
              <a:rPr lang="en-US" altLang="en-US" sz="1400" i="1" dirty="0" smtClean="0">
                <a:ea typeface="Calibri" panose="020F0502020204030204" pitchFamily="34" charset="0"/>
              </a:rPr>
              <a:t>now</a:t>
            </a:r>
            <a:r>
              <a:rPr lang="en-US" altLang="en-US" sz="1400" dirty="0" smtClean="0">
                <a:ea typeface="Calibri" panose="020F0502020204030204" pitchFamily="34" charset="0"/>
              </a:rPr>
              <a:t>, then how could we possibly make a single “data science” degree (all of them together) in the </a:t>
            </a:r>
            <a:r>
              <a:rPr lang="en-US" altLang="en-US" sz="1400" i="1" dirty="0" smtClean="0">
                <a:ea typeface="Calibri" panose="020F0502020204030204" pitchFamily="34" charset="0"/>
              </a:rPr>
              <a:t>future</a:t>
            </a:r>
            <a:r>
              <a:rPr lang="en-US" altLang="en-US" sz="14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What is the role of Ph.D.’s and academics (other than paid consulting)?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If we help (e.g., lectures, provide experts, networking, FOSS software, etc.), are we, in fact, inadvertently and unexpectedly, helping some young folks </a:t>
            </a:r>
            <a:r>
              <a:rPr lang="en-US" altLang="en-US" sz="1400" i="1" dirty="0" smtClean="0">
                <a:ea typeface="Calibri" panose="020F0502020204030204" pitchFamily="34" charset="0"/>
              </a:rPr>
              <a:t>not</a:t>
            </a:r>
            <a:r>
              <a:rPr lang="en-US" altLang="en-US" sz="1400" dirty="0" smtClean="0">
                <a:ea typeface="Calibri" panose="020F0502020204030204" pitchFamily="34" charset="0"/>
              </a:rPr>
              <a:t> go to College?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What do we tell our Deans and Provosts about our deep involvement with individuals who able-but-unwilling to (traditional, B.A./B.S.) college?</a:t>
            </a:r>
          </a:p>
          <a:p>
            <a:pPr marL="0" indent="0" eaLnBrk="1" hangingPunct="1">
              <a:buNone/>
            </a:pPr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Isn’t this phenomenon, if evident, just a new version of (yet one more) vocation?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The CSU, as one component of the CA Master Plan, doesn’t “train” individuals (non-professionals) into vocations.  We “educate” individuals for broader (professional and life) success.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Does any of this matter to our programs in either the short-run or long-run?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Your thoughts?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8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(peer reviewed)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dirty="0" err="1" smtClean="0">
                <a:ea typeface="Calibri" panose="020F0502020204030204" pitchFamily="34" charset="0"/>
              </a:rPr>
              <a:t>Baumer</a:t>
            </a:r>
            <a:r>
              <a:rPr lang="en-US" altLang="en-US" sz="1600" dirty="0" smtClean="0">
                <a:ea typeface="Calibri" panose="020F0502020204030204" pitchFamily="34" charset="0"/>
              </a:rPr>
              <a:t>, B.,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Centinkaya-Rundel</a:t>
            </a:r>
            <a:r>
              <a:rPr lang="en-US" altLang="en-US" sz="1600" dirty="0" smtClean="0">
                <a:ea typeface="Calibri" panose="020F0502020204030204" pitchFamily="34" charset="0"/>
              </a:rPr>
              <a:t>, M., Bray, A.,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Loi</a:t>
            </a:r>
            <a:r>
              <a:rPr lang="en-US" altLang="en-US" sz="1600" dirty="0" smtClean="0">
                <a:ea typeface="Calibri" panose="020F0502020204030204" pitchFamily="34" charset="0"/>
              </a:rPr>
              <a:t>, L., and Horton, N. </a:t>
            </a:r>
            <a:r>
              <a:rPr lang="en-US" altLang="en-US" sz="1600" dirty="0">
                <a:ea typeface="Calibri" panose="020F0502020204030204" pitchFamily="34" charset="0"/>
              </a:rPr>
              <a:t>(</a:t>
            </a:r>
            <a:r>
              <a:rPr lang="en-US" altLang="en-US" sz="1600" dirty="0" smtClean="0">
                <a:ea typeface="Calibri" panose="020F0502020204030204" pitchFamily="34" charset="0"/>
              </a:rPr>
              <a:t>2014) 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“R Markdown: Integrating A Reproducible Analysis Tool into Introductory Statistics”, </a:t>
            </a:r>
            <a:r>
              <a:rPr lang="en-US" altLang="en-US" sz="1600" i="1" dirty="0">
                <a:ea typeface="Calibri" panose="020F0502020204030204" pitchFamily="34" charset="0"/>
              </a:rPr>
              <a:t>Technology Innovations in Statistics Education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8(1</a:t>
            </a:r>
            <a:r>
              <a:rPr lang="en-US" altLang="en-US" sz="1600" dirty="0">
                <a:ea typeface="Calibri" panose="020F0502020204030204" pitchFamily="34" charset="0"/>
              </a:rPr>
              <a:t>) </a:t>
            </a:r>
            <a:r>
              <a:rPr lang="en-US" sz="1600" dirty="0" smtClean="0"/>
              <a:t>[ https</a:t>
            </a:r>
            <a:r>
              <a:rPr lang="en-US" sz="1600" dirty="0"/>
              <a:t>://escholarship.org/uc/item/90b2f5xh 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err="1" smtClean="0">
                <a:ea typeface="Calibri" panose="020F0502020204030204" pitchFamily="34" charset="0"/>
              </a:rPr>
              <a:t>Brynjolffson</a:t>
            </a:r>
            <a:r>
              <a:rPr lang="en-US" altLang="en-US" sz="1600" dirty="0" smtClean="0">
                <a:ea typeface="Calibri" panose="020F0502020204030204" pitchFamily="34" charset="0"/>
              </a:rPr>
              <a:t>, E.,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Hitt</a:t>
            </a:r>
            <a:r>
              <a:rPr lang="en-US" altLang="en-US" sz="1600" dirty="0" smtClean="0">
                <a:ea typeface="Calibri" panose="020F0502020204030204" pitchFamily="34" charset="0"/>
              </a:rPr>
              <a:t>, L. M., and Kim H. H. (April, 2011), </a:t>
            </a:r>
            <a:r>
              <a:rPr lang="en-US" sz="1600" dirty="0" smtClean="0"/>
              <a:t>Strength in Numbers: How does data-driven decision-making affect firm performance? (working paper)  </a:t>
            </a:r>
            <a:r>
              <a:rPr lang="en-US" sz="1600" dirty="0"/>
              <a:t>[ http</a:t>
            </a:r>
            <a:r>
              <a:rPr lang="en-US" sz="1600" dirty="0" smtClean="0"/>
              <a:t>://ssrn.com/abstract=1819486 </a:t>
            </a:r>
            <a:r>
              <a:rPr lang="en-US" sz="1600" dirty="0"/>
              <a:t>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err="1" smtClean="0">
                <a:ea typeface="Calibri" panose="020F0502020204030204" pitchFamily="34" charset="0"/>
              </a:rPr>
              <a:t>Cetinkaya-Rundel</a:t>
            </a:r>
            <a:r>
              <a:rPr lang="en-US" altLang="en-US" sz="1600" dirty="0" smtClean="0">
                <a:ea typeface="Calibri" panose="020F0502020204030204" pitchFamily="34" charset="0"/>
              </a:rPr>
              <a:t>, M.,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Diez</a:t>
            </a:r>
            <a:r>
              <a:rPr lang="en-US" altLang="en-US" sz="1600" dirty="0" smtClean="0">
                <a:ea typeface="Calibri" panose="020F0502020204030204" pitchFamily="34" charset="0"/>
              </a:rPr>
              <a:t>, D., and Barr, C. </a:t>
            </a:r>
            <a:r>
              <a:rPr lang="en-US" altLang="en-US" sz="1600" dirty="0">
                <a:ea typeface="Calibri" panose="020F0502020204030204" pitchFamily="34" charset="0"/>
              </a:rPr>
              <a:t>(2013) , </a:t>
            </a:r>
            <a:r>
              <a:rPr lang="en-US" altLang="en-US" sz="1600" dirty="0" smtClean="0">
                <a:ea typeface="Calibri" panose="020F0502020204030204" pitchFamily="34" charset="0"/>
              </a:rPr>
              <a:t>“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OpenIntro</a:t>
            </a:r>
            <a:r>
              <a:rPr lang="en-US" altLang="en-US" sz="1600" dirty="0" smtClean="0">
                <a:ea typeface="Calibri" panose="020F0502020204030204" pitchFamily="34" charset="0"/>
              </a:rPr>
              <a:t> Statistics: an Open-source Textbook”, </a:t>
            </a:r>
            <a:r>
              <a:rPr lang="en-US" altLang="en-US" sz="1600" i="1" dirty="0">
                <a:ea typeface="Calibri" panose="020F0502020204030204" pitchFamily="34" charset="0"/>
              </a:rPr>
              <a:t>Technology Innovations in Statistics Education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7(3) </a:t>
            </a:r>
            <a:r>
              <a:rPr lang="en-US" sz="1600" dirty="0" smtClean="0"/>
              <a:t>[ https</a:t>
            </a:r>
            <a:r>
              <a:rPr lang="en-US" sz="1600" dirty="0"/>
              <a:t>://escholarship.org/uc/item/6ms0x5nf 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err="1" smtClean="0">
                <a:ea typeface="Calibri" panose="020F0502020204030204" pitchFamily="34" charset="0"/>
              </a:rPr>
              <a:t>Finzer</a:t>
            </a:r>
            <a:r>
              <a:rPr lang="en-US" altLang="en-US" sz="1600" dirty="0">
                <a:ea typeface="Calibri" panose="020F0502020204030204" pitchFamily="34" charset="0"/>
              </a:rPr>
              <a:t>, W. (2013) , “The Data Science Dilemma”, </a:t>
            </a:r>
            <a:r>
              <a:rPr lang="en-US" altLang="en-US" sz="1600" i="1" dirty="0">
                <a:ea typeface="Calibri" panose="020F0502020204030204" pitchFamily="34" charset="0"/>
              </a:rPr>
              <a:t>Technology Innovations in Statistics Education</a:t>
            </a:r>
            <a:r>
              <a:rPr lang="en-US" altLang="en-US" sz="1600" dirty="0">
                <a:ea typeface="Calibri" panose="020F0502020204030204" pitchFamily="34" charset="0"/>
              </a:rPr>
              <a:t>, 7(2) </a:t>
            </a:r>
            <a:r>
              <a:rPr lang="en-US" sz="1600" dirty="0"/>
              <a:t>[ https://escholarship.org/uc/item/7gv0q9dc 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smtClean="0">
                <a:ea typeface="Calibri" panose="020F0502020204030204" pitchFamily="34" charset="0"/>
              </a:rPr>
              <a:t>Friedman, J. </a:t>
            </a:r>
            <a:r>
              <a:rPr lang="en-US" altLang="en-US" sz="1600" dirty="0">
                <a:ea typeface="Calibri" panose="020F0502020204030204" pitchFamily="34" charset="0"/>
              </a:rPr>
              <a:t>(</a:t>
            </a:r>
            <a:r>
              <a:rPr lang="en-US" altLang="en-US" sz="1600" dirty="0" smtClean="0">
                <a:ea typeface="Calibri" panose="020F0502020204030204" pitchFamily="34" charset="0"/>
              </a:rPr>
              <a:t>2001) </a:t>
            </a:r>
            <a:r>
              <a:rPr lang="en-US" altLang="en-US" sz="1600" dirty="0">
                <a:ea typeface="Calibri" panose="020F0502020204030204" pitchFamily="34" charset="0"/>
              </a:rPr>
              <a:t>, “The </a:t>
            </a:r>
            <a:r>
              <a:rPr lang="en-US" altLang="en-US" sz="1600" dirty="0" smtClean="0">
                <a:ea typeface="Calibri" panose="020F0502020204030204" pitchFamily="34" charset="0"/>
              </a:rPr>
              <a:t>Role of Statistics in the Data Revolution”, </a:t>
            </a:r>
            <a:r>
              <a:rPr lang="en-US" altLang="en-US" sz="1600" i="1" dirty="0" smtClean="0">
                <a:ea typeface="Calibri" panose="020F0502020204030204" pitchFamily="34" charset="0"/>
              </a:rPr>
              <a:t>International Statistical Review</a:t>
            </a:r>
            <a:r>
              <a:rPr lang="en-US" altLang="en-US" sz="1600" dirty="0" smtClean="0">
                <a:ea typeface="Calibri" panose="020F0502020204030204" pitchFamily="34" charset="0"/>
              </a:rPr>
              <a:t>, 49(1) p. 5-10</a:t>
            </a:r>
            <a:endParaRPr lang="en-US" sz="1600" dirty="0"/>
          </a:p>
          <a:p>
            <a:endParaRPr lang="en-US" altLang="en-US" sz="1600" dirty="0" smtClean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15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(peer reviewed)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dirty="0">
                <a:ea typeface="Calibri" panose="020F0502020204030204" pitchFamily="34" charset="0"/>
              </a:rPr>
              <a:t>Garfield, J., and Ben-</a:t>
            </a:r>
            <a:r>
              <a:rPr lang="en-US" altLang="en-US" sz="1600" dirty="0" err="1">
                <a:ea typeface="Calibri" panose="020F0502020204030204" pitchFamily="34" charset="0"/>
              </a:rPr>
              <a:t>Zvi</a:t>
            </a:r>
            <a:r>
              <a:rPr lang="en-US" altLang="en-US" sz="1600" dirty="0">
                <a:ea typeface="Calibri" panose="020F0502020204030204" pitchFamily="34" charset="0"/>
              </a:rPr>
              <a:t>, D. (2007) , “How Students Learn Statistics Revisited: A Current Review of Research on Teaching and Learning Statistics”, </a:t>
            </a:r>
            <a:r>
              <a:rPr lang="en-US" altLang="en-US" sz="1600" i="1" dirty="0">
                <a:ea typeface="Calibri" panose="020F0502020204030204" pitchFamily="34" charset="0"/>
              </a:rPr>
              <a:t>International Statistical Review</a:t>
            </a:r>
            <a:r>
              <a:rPr lang="en-US" altLang="en-US" sz="1600" dirty="0">
                <a:ea typeface="Calibri" panose="020F0502020204030204" pitchFamily="34" charset="0"/>
              </a:rPr>
              <a:t>, 75(3) p. 372-396</a:t>
            </a:r>
          </a:p>
          <a:p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smtClean="0">
                <a:ea typeface="Calibri" panose="020F0502020204030204" pitchFamily="34" charset="0"/>
              </a:rPr>
              <a:t>Gould, R. </a:t>
            </a:r>
            <a:r>
              <a:rPr lang="en-US" altLang="en-US" sz="1600" dirty="0">
                <a:ea typeface="Calibri" panose="020F0502020204030204" pitchFamily="34" charset="0"/>
              </a:rPr>
              <a:t>(</a:t>
            </a:r>
            <a:r>
              <a:rPr lang="en-US" altLang="en-US" sz="1600" dirty="0" smtClean="0">
                <a:ea typeface="Calibri" panose="020F0502020204030204" pitchFamily="34" charset="0"/>
              </a:rPr>
              <a:t>2010) 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“Statistics and the Modern Student”, </a:t>
            </a:r>
            <a:r>
              <a:rPr lang="en-US" altLang="en-US" sz="1600" i="1" dirty="0">
                <a:ea typeface="Calibri" panose="020F0502020204030204" pitchFamily="34" charset="0"/>
              </a:rPr>
              <a:t>International Statistical Review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78(2) </a:t>
            </a:r>
            <a:r>
              <a:rPr lang="en-US" altLang="en-US" sz="1600" dirty="0">
                <a:ea typeface="Calibri" panose="020F0502020204030204" pitchFamily="34" charset="0"/>
              </a:rPr>
              <a:t>p. </a:t>
            </a:r>
            <a:r>
              <a:rPr lang="en-US" altLang="en-US" sz="1600" dirty="0" smtClean="0">
                <a:ea typeface="Calibri" panose="020F0502020204030204" pitchFamily="34" charset="0"/>
              </a:rPr>
              <a:t>297-315</a:t>
            </a:r>
            <a:endParaRPr lang="en-US" sz="1600" dirty="0"/>
          </a:p>
          <a:p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smtClean="0">
                <a:ea typeface="Calibri" panose="020F0502020204030204" pitchFamily="34" charset="0"/>
              </a:rPr>
              <a:t>Hardin</a:t>
            </a:r>
            <a:r>
              <a:rPr lang="en-US" altLang="en-US" sz="1600" dirty="0">
                <a:ea typeface="Calibri" panose="020F0502020204030204" pitchFamily="34" charset="0"/>
              </a:rPr>
              <a:t>, J., </a:t>
            </a:r>
            <a:r>
              <a:rPr lang="en-US" altLang="en-US" sz="1600" dirty="0" err="1">
                <a:ea typeface="Calibri" panose="020F0502020204030204" pitchFamily="34" charset="0"/>
              </a:rPr>
              <a:t>Hoerl</a:t>
            </a:r>
            <a:r>
              <a:rPr lang="en-US" altLang="en-US" sz="1600" dirty="0">
                <a:ea typeface="Calibri" panose="020F0502020204030204" pitchFamily="34" charset="0"/>
              </a:rPr>
              <a:t>, R., Horton, N., and Nolan, D. (Oct. 12, 2014), </a:t>
            </a:r>
            <a:r>
              <a:rPr lang="en-US" sz="1600" dirty="0"/>
              <a:t>Data Science in the Statistics Curricula :  Preparing Students to “Think with Data”  [ http://arxiv.org/ftp/arxiv/papers/1410/1410.3127.pdf 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>
                <a:ea typeface="Calibri" panose="020F0502020204030204" pitchFamily="34" charset="0"/>
              </a:rPr>
              <a:t>Horton, N., </a:t>
            </a:r>
            <a:r>
              <a:rPr lang="en-US" altLang="en-US" sz="1600" dirty="0" err="1">
                <a:ea typeface="Calibri" panose="020F0502020204030204" pitchFamily="34" charset="0"/>
              </a:rPr>
              <a:t>Baumer</a:t>
            </a:r>
            <a:r>
              <a:rPr lang="en-US" altLang="en-US" sz="1600" dirty="0">
                <a:ea typeface="Calibri" panose="020F0502020204030204" pitchFamily="34" charset="0"/>
              </a:rPr>
              <a:t>, B., and Wickham, H. (Feb. 1, 2015) , “</a:t>
            </a:r>
            <a:r>
              <a:rPr lang="en-US" sz="1600" dirty="0"/>
              <a:t>Setting the stage for data science: integration of data management skills in introductory and second courses in statistics” [ </a:t>
            </a:r>
            <a:r>
              <a:rPr lang="en-US" sz="1600" dirty="0">
                <a:hlinkClick r:id="rId2"/>
              </a:rPr>
              <a:t>http://arxiv.org/pdf/1502.00318.pdf</a:t>
            </a:r>
            <a:r>
              <a:rPr lang="en-US" sz="1600" dirty="0"/>
              <a:t> ]</a:t>
            </a:r>
          </a:p>
          <a:p>
            <a:endParaRPr lang="en-US" altLang="en-US" sz="1600" dirty="0" smtClean="0">
              <a:ea typeface="Calibri" panose="020F0502020204030204" pitchFamily="34" charset="0"/>
            </a:endParaRPr>
          </a:p>
          <a:p>
            <a:r>
              <a:rPr lang="en-US" altLang="en-US" sz="1600" dirty="0" smtClean="0">
                <a:ea typeface="Calibri" panose="020F0502020204030204" pitchFamily="34" charset="0"/>
              </a:rPr>
              <a:t>Kaplan, D. </a:t>
            </a:r>
            <a:r>
              <a:rPr lang="en-US" altLang="en-US" sz="1600" dirty="0">
                <a:ea typeface="Calibri" panose="020F0502020204030204" pitchFamily="34" charset="0"/>
              </a:rPr>
              <a:t>(</a:t>
            </a:r>
            <a:r>
              <a:rPr lang="en-US" altLang="en-US" sz="1600" dirty="0" smtClean="0">
                <a:ea typeface="Calibri" panose="020F0502020204030204" pitchFamily="34" charset="0"/>
              </a:rPr>
              <a:t>2007) 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“Computing and Introductory Statistics”, </a:t>
            </a:r>
            <a:r>
              <a:rPr lang="en-US" altLang="en-US" sz="1600" i="1" dirty="0">
                <a:ea typeface="Calibri" panose="020F0502020204030204" pitchFamily="34" charset="0"/>
              </a:rPr>
              <a:t>Technology Innovations in Statistics Education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1(1) </a:t>
            </a:r>
            <a:r>
              <a:rPr lang="en-US" sz="1600" dirty="0"/>
              <a:t>[https://escholarship.org/uc/item/3088k195 ]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779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(peer reviewed)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dirty="0" err="1" smtClean="0">
                <a:ea typeface="Calibri" panose="020F0502020204030204" pitchFamily="34" charset="0"/>
              </a:rPr>
              <a:t>Koenker</a:t>
            </a:r>
            <a:r>
              <a:rPr lang="en-US" altLang="en-US" sz="1600" dirty="0" smtClean="0">
                <a:ea typeface="Calibri" panose="020F0502020204030204" pitchFamily="34" charset="0"/>
              </a:rPr>
              <a:t>, R., and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Mizera</a:t>
            </a:r>
            <a:r>
              <a:rPr lang="en-US" altLang="en-US" sz="1600" dirty="0" smtClean="0">
                <a:ea typeface="Calibri" panose="020F0502020204030204" pitchFamily="34" charset="0"/>
              </a:rPr>
              <a:t>, I. </a:t>
            </a:r>
            <a:r>
              <a:rPr lang="en-US" altLang="en-US" sz="1600" dirty="0">
                <a:ea typeface="Calibri" panose="020F0502020204030204" pitchFamily="34" charset="0"/>
              </a:rPr>
              <a:t>(2014), “Tidy Data</a:t>
            </a:r>
            <a:r>
              <a:rPr lang="en-US" sz="1600" dirty="0"/>
              <a:t>”, </a:t>
            </a:r>
            <a:r>
              <a:rPr lang="en-US" sz="1600" i="1" dirty="0"/>
              <a:t>Journal of Statistical Software</a:t>
            </a:r>
            <a:r>
              <a:rPr lang="en-US" sz="1600" dirty="0"/>
              <a:t>, </a:t>
            </a:r>
            <a:r>
              <a:rPr lang="en-US" sz="1600" dirty="0" smtClean="0"/>
              <a:t>60(5) Sep</a:t>
            </a:r>
            <a:r>
              <a:rPr lang="en-US" sz="1600" dirty="0"/>
              <a:t>. </a:t>
            </a:r>
            <a:r>
              <a:rPr lang="en-US" sz="1600" dirty="0" smtClean="0"/>
              <a:t>[ http</a:t>
            </a:r>
            <a:r>
              <a:rPr lang="en-US" sz="1600" dirty="0"/>
              <a:t>://www.jstatsoft.org/v60/i05/paper]</a:t>
            </a:r>
          </a:p>
          <a:p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smtClean="0">
                <a:ea typeface="Calibri" panose="020F0502020204030204" pitchFamily="34" charset="0"/>
              </a:rPr>
              <a:t>Nolan</a:t>
            </a:r>
            <a:r>
              <a:rPr lang="en-US" altLang="en-US" sz="1600" dirty="0">
                <a:ea typeface="Calibri" panose="020F0502020204030204" pitchFamily="34" charset="0"/>
              </a:rPr>
              <a:t>, D., and Lang, D. T</a:t>
            </a:r>
            <a:r>
              <a:rPr lang="en-US" altLang="en-US" sz="1600" dirty="0" smtClean="0">
                <a:ea typeface="Calibri" panose="020F0502020204030204" pitchFamily="34" charset="0"/>
              </a:rPr>
              <a:t>. (2010), “</a:t>
            </a:r>
            <a:r>
              <a:rPr lang="en-US" altLang="en-US" sz="1600" dirty="0"/>
              <a:t>Computing in the Statistics Curricula</a:t>
            </a:r>
            <a:r>
              <a:rPr lang="en-US" sz="1600" dirty="0" smtClean="0"/>
              <a:t>”, </a:t>
            </a:r>
            <a:r>
              <a:rPr lang="en-US" sz="1600" i="1" dirty="0" smtClean="0"/>
              <a:t>American Statistician</a:t>
            </a:r>
            <a:r>
              <a:rPr lang="en-US" sz="1600" dirty="0" smtClean="0"/>
              <a:t>, 64(10) p. 97-107  </a:t>
            </a:r>
            <a:r>
              <a:rPr lang="en-US" sz="1600" dirty="0"/>
              <a:t>[ http://www.stat.berkeley.edu/~statcur/Preprints/ComputingCurric3.pdf ]</a:t>
            </a:r>
          </a:p>
          <a:p>
            <a:endParaRPr lang="en-US" altLang="en-US" sz="1600" dirty="0" smtClean="0">
              <a:ea typeface="Calibri" panose="020F0502020204030204" pitchFamily="34" charset="0"/>
            </a:endParaRPr>
          </a:p>
          <a:p>
            <a:r>
              <a:rPr lang="en-US" altLang="en-US" sz="1600" dirty="0" err="1" smtClean="0">
                <a:ea typeface="Calibri" panose="020F0502020204030204" pitchFamily="34" charset="0"/>
              </a:rPr>
              <a:t>Tambe</a:t>
            </a:r>
            <a:r>
              <a:rPr lang="en-US" altLang="en-US" sz="1600" dirty="0" smtClean="0">
                <a:ea typeface="Calibri" panose="020F0502020204030204" pitchFamily="34" charset="0"/>
              </a:rPr>
              <a:t>, P. </a:t>
            </a:r>
            <a:r>
              <a:rPr lang="en-US" altLang="en-US" sz="1600" dirty="0">
                <a:ea typeface="Calibri" panose="020F0502020204030204" pitchFamily="34" charset="0"/>
              </a:rPr>
              <a:t>(April, 2011), </a:t>
            </a:r>
            <a:r>
              <a:rPr lang="en-US" altLang="en-US" sz="1600" dirty="0" smtClean="0">
                <a:ea typeface="Calibri" panose="020F0502020204030204" pitchFamily="34" charset="0"/>
              </a:rPr>
              <a:t>“</a:t>
            </a:r>
            <a:r>
              <a:rPr lang="en-US" sz="1600" dirty="0" smtClean="0"/>
              <a:t>Big Data Investment, Skills, and Firm Value”, </a:t>
            </a:r>
            <a:r>
              <a:rPr lang="en-US" sz="1600" i="1" dirty="0" smtClean="0"/>
              <a:t>Management Science</a:t>
            </a:r>
            <a:r>
              <a:rPr lang="en-US" sz="1600" dirty="0" smtClean="0"/>
              <a:t> (pre-print)  [ http</a:t>
            </a:r>
            <a:r>
              <a:rPr lang="en-US" sz="1600" dirty="0"/>
              <a:t>://papers.ssrn.com/sol3/papers.cfm?abstract_id=2294077 </a:t>
            </a:r>
            <a:r>
              <a:rPr lang="en-US" sz="1600" dirty="0" smtClean="0"/>
              <a:t>]</a:t>
            </a:r>
          </a:p>
          <a:p>
            <a:endParaRPr lang="en-US" sz="1600" dirty="0"/>
          </a:p>
          <a:p>
            <a:r>
              <a:rPr lang="en-US" altLang="en-US" sz="1600" dirty="0" smtClean="0">
                <a:ea typeface="Calibri" panose="020F0502020204030204" pitchFamily="34" charset="0"/>
              </a:rPr>
              <a:t>Wickham, H. (2014), “Tidy Data</a:t>
            </a:r>
            <a:r>
              <a:rPr lang="en-US" sz="1600" dirty="0" smtClean="0"/>
              <a:t>”, </a:t>
            </a:r>
            <a:r>
              <a:rPr lang="en-US" sz="1600" i="1" dirty="0" smtClean="0"/>
              <a:t>Journal of Statistical Software</a:t>
            </a:r>
            <a:r>
              <a:rPr lang="en-US" sz="1600" dirty="0" smtClean="0"/>
              <a:t>, 59(10) Aug. [ http</a:t>
            </a:r>
            <a:r>
              <a:rPr lang="en-US" sz="1600" dirty="0"/>
              <a:t>://www.jstatsoft.org/v59/i10/paper ]</a:t>
            </a:r>
          </a:p>
          <a:p>
            <a:endParaRPr lang="en-US" altLang="en-US" sz="1600" dirty="0">
              <a:ea typeface="Calibri" panose="020F0502020204030204" pitchFamily="34" charset="0"/>
            </a:endParaRPr>
          </a:p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98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(non peer-reviewed)</a:t>
            </a:r>
            <a:endParaRPr lang="en-US" altLang="en-US" dirty="0" smtClean="0">
              <a:ea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Davenport</a:t>
            </a:r>
            <a:r>
              <a:rPr lang="en-US" altLang="en-US" sz="1800" dirty="0">
                <a:ea typeface="Calibri" panose="020F0502020204030204" pitchFamily="34" charset="0"/>
              </a:rPr>
              <a:t>, T</a:t>
            </a:r>
            <a:r>
              <a:rPr lang="en-US" altLang="en-US" sz="1800" dirty="0" smtClean="0">
                <a:ea typeface="Calibri" panose="020F0502020204030204" pitchFamily="34" charset="0"/>
              </a:rPr>
              <a:t>., and 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Patil</a:t>
            </a:r>
            <a:r>
              <a:rPr lang="en-US" altLang="en-US" sz="1800" dirty="0" smtClean="0">
                <a:ea typeface="Calibri" panose="020F0502020204030204" pitchFamily="34" charset="0"/>
              </a:rPr>
              <a:t>, D. J. (2012</a:t>
            </a:r>
            <a:r>
              <a:rPr lang="en-US" altLang="en-US" sz="1800" dirty="0">
                <a:ea typeface="Calibri" panose="020F0502020204030204" pitchFamily="34" charset="0"/>
              </a:rPr>
              <a:t>), “Data Scientist: The Sexiest Job of the 21</a:t>
            </a:r>
            <a:r>
              <a:rPr lang="en-US" altLang="en-US" sz="1800" baseline="30000" dirty="0">
                <a:ea typeface="Calibri" panose="020F0502020204030204" pitchFamily="34" charset="0"/>
              </a:rPr>
              <a:t>st</a:t>
            </a:r>
            <a:r>
              <a:rPr lang="en-US" altLang="en-US" sz="1800" dirty="0">
                <a:ea typeface="Calibri" panose="020F0502020204030204" pitchFamily="34" charset="0"/>
              </a:rPr>
              <a:t> Century”, </a:t>
            </a:r>
            <a:r>
              <a:rPr lang="en-US" altLang="en-US" sz="1800" i="1" dirty="0">
                <a:ea typeface="Calibri" panose="020F0502020204030204" pitchFamily="34" charset="0"/>
              </a:rPr>
              <a:t>Harvard Business Review</a:t>
            </a:r>
            <a:r>
              <a:rPr lang="en-US" altLang="en-US" sz="1800" dirty="0">
                <a:ea typeface="Calibri" panose="020F0502020204030204" pitchFamily="34" charset="0"/>
              </a:rPr>
              <a:t>, October.</a:t>
            </a: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>
                <a:ea typeface="Calibri" panose="020F0502020204030204" pitchFamily="34" charset="0"/>
              </a:rPr>
              <a:t>History of the Organization of Work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http://www.britannica.com/print/topic/648000</a:t>
            </a: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Los </a:t>
            </a:r>
            <a:r>
              <a:rPr lang="en-US" altLang="en-US" sz="1800" dirty="0">
                <a:ea typeface="Calibri" panose="020F0502020204030204" pitchFamily="34" charset="0"/>
              </a:rPr>
              <a:t>Angeles Economic Development Corporation</a:t>
            </a:r>
          </a:p>
          <a:p>
            <a:pPr lvl="1" eaLnBrk="1" hangingPunct="1"/>
            <a:r>
              <a:rPr lang="en-US" altLang="en-US" sz="1400" i="1" dirty="0">
                <a:ea typeface="Calibri" panose="020F0502020204030204" pitchFamily="34" charset="0"/>
              </a:rPr>
              <a:t>High Tech in LA </a:t>
            </a:r>
            <a:r>
              <a:rPr lang="en-US" altLang="en-US" sz="1400" dirty="0">
                <a:ea typeface="Calibri" panose="020F0502020204030204" pitchFamily="34" charset="0"/>
              </a:rPr>
              <a:t>(October, 2014)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  <a:hlinkClick r:id="rId2"/>
              </a:rPr>
              <a:t>http://laedc.org/wp-content/uploads/2014/10/High-Tech-in-LA_20141006_FF.pdf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McAfee, A., and 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Brynjolfsson</a:t>
            </a:r>
            <a:r>
              <a:rPr lang="en-US" altLang="en-US" sz="1800" dirty="0" smtClean="0">
                <a:ea typeface="Calibri" panose="020F0502020204030204" pitchFamily="34" charset="0"/>
              </a:rPr>
              <a:t>, E. (2012), “Big Data: The Management Revolution”, </a:t>
            </a:r>
            <a:r>
              <a:rPr lang="en-US" altLang="en-US" sz="1800" i="1" dirty="0" smtClean="0">
                <a:ea typeface="Calibri" panose="020F0502020204030204" pitchFamily="34" charset="0"/>
              </a:rPr>
              <a:t>Harvard Business Review</a:t>
            </a:r>
            <a:r>
              <a:rPr lang="en-US" altLang="en-US" sz="1800" dirty="0" smtClean="0">
                <a:ea typeface="Calibri" panose="020F0502020204030204" pitchFamily="34" charset="0"/>
              </a:rPr>
              <a:t>, October.</a:t>
            </a:r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McKinsey Global Institute Report (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Manyika</a:t>
            </a:r>
            <a:r>
              <a:rPr lang="en-US" altLang="en-US" sz="1800" dirty="0" smtClean="0">
                <a:ea typeface="Calibri" panose="020F0502020204030204" pitchFamily="34" charset="0"/>
              </a:rPr>
              <a:t>, J. et al.)</a:t>
            </a:r>
            <a:endParaRPr lang="en-US" altLang="en-US" sz="18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sz="1400" i="1" dirty="0"/>
              <a:t>Big data: The next frontier for innovation, competition, and </a:t>
            </a:r>
            <a:r>
              <a:rPr lang="en-US" sz="1400" i="1" dirty="0" smtClean="0"/>
              <a:t>productivity</a:t>
            </a:r>
            <a:r>
              <a:rPr lang="en-US" altLang="en-US" sz="1400" dirty="0" smtClean="0">
                <a:ea typeface="Calibri" panose="020F0502020204030204" pitchFamily="34" charset="0"/>
              </a:rPr>
              <a:t> (May, 2011)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http://www.mckinsey.com/insights/business_technology/big_data_the_next_frontier_for_innovation</a:t>
            </a: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5218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(additional references)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Journals:</a:t>
            </a:r>
          </a:p>
          <a:p>
            <a:pPr lvl="1" eaLnBrk="1" hangingPunct="1"/>
            <a:r>
              <a:rPr lang="en-US" sz="1600" dirty="0" smtClean="0"/>
              <a:t>J. </a:t>
            </a:r>
            <a:r>
              <a:rPr lang="en-US" sz="1600" dirty="0"/>
              <a:t>of Data </a:t>
            </a:r>
            <a:r>
              <a:rPr lang="en-US" sz="1600" dirty="0" smtClean="0"/>
              <a:t>Science; Big Data; Machine Learning; Data Mining and Data Discovery; J. </a:t>
            </a:r>
            <a:r>
              <a:rPr lang="en-US" sz="1600" dirty="0"/>
              <a:t>of Statistical </a:t>
            </a:r>
            <a:r>
              <a:rPr lang="en-US" sz="1600" dirty="0" smtClean="0"/>
              <a:t>Science; Technology Innovations in Statistical Education; International Statistical Review; J. of Statistics </a:t>
            </a:r>
            <a:r>
              <a:rPr lang="en-US" sz="1600" dirty="0"/>
              <a:t>Education; </a:t>
            </a:r>
            <a:r>
              <a:rPr lang="en-US" sz="1600" dirty="0" smtClean="0"/>
              <a:t>Intl. J</a:t>
            </a:r>
            <a:r>
              <a:rPr lang="en-US" sz="1600" dirty="0"/>
              <a:t>. of </a:t>
            </a:r>
            <a:r>
              <a:rPr lang="en-US" sz="1600" dirty="0" smtClean="0"/>
              <a:t>Math. Ed. In Science and Tech.</a:t>
            </a:r>
            <a:endParaRPr lang="en-US" sz="1600" dirty="0"/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Periodicals</a:t>
            </a:r>
            <a:endParaRPr lang="en-US" altLang="en-US" sz="20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Analytics </a:t>
            </a:r>
            <a:r>
              <a:rPr lang="en-US" altLang="en-US" sz="1600" dirty="0" smtClean="0">
                <a:ea typeface="Calibri" panose="020F0502020204030204" pitchFamily="34" charset="0"/>
              </a:rPr>
              <a:t>Magazine (http</a:t>
            </a:r>
            <a:r>
              <a:rPr lang="en-US" altLang="en-US" sz="1600" dirty="0">
                <a:ea typeface="Calibri" panose="020F0502020204030204" pitchFamily="34" charset="0"/>
              </a:rPr>
              <a:t>://www.analytics-magazine.org</a:t>
            </a:r>
            <a:r>
              <a:rPr lang="en-US" altLang="en-US" sz="1600" dirty="0" smtClean="0">
                <a:ea typeface="Calibri" panose="020F0502020204030204" pitchFamily="34" charset="0"/>
              </a:rPr>
              <a:t>/)</a:t>
            </a:r>
            <a:endParaRPr lang="en-US" altLang="en-US" sz="20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“Academic” Conferences</a:t>
            </a:r>
            <a:endParaRPr lang="en-US" altLang="en-US" sz="20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INFORMS Big Data conference (April, 2015) (Huntington Beach, CA)</a:t>
            </a:r>
          </a:p>
          <a:p>
            <a:pPr lvl="2" eaLnBrk="1" hangingPunct="1"/>
            <a:r>
              <a:rPr lang="en-US" altLang="en-US" sz="1050" dirty="0">
                <a:ea typeface="Calibri" panose="020F0502020204030204" pitchFamily="34" charset="0"/>
                <a:hlinkClick r:id="rId2"/>
              </a:rPr>
              <a:t>http://meetings2.informs.org/wordpress/analytics2015</a:t>
            </a:r>
            <a:r>
              <a:rPr lang="en-US" altLang="en-US" sz="1050" dirty="0" smtClean="0">
                <a:ea typeface="Calibri" panose="020F0502020204030204" pitchFamily="34" charset="0"/>
                <a:hlinkClick r:id="rId2"/>
              </a:rPr>
              <a:t>/</a:t>
            </a:r>
            <a:endParaRPr lang="en-US" altLang="en-US" sz="105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ACM SIGMOD “Management of Data” conf. (May/June, </a:t>
            </a:r>
            <a:r>
              <a:rPr lang="en-US" altLang="en-US" sz="1600" dirty="0">
                <a:ea typeface="Calibri" panose="020F0502020204030204" pitchFamily="34" charset="0"/>
              </a:rPr>
              <a:t>2015) </a:t>
            </a:r>
            <a:r>
              <a:rPr lang="en-US" altLang="en-US" sz="1600" dirty="0" smtClean="0">
                <a:ea typeface="Calibri" panose="020F0502020204030204" pitchFamily="34" charset="0"/>
              </a:rPr>
              <a:t>(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Melborne</a:t>
            </a:r>
            <a:r>
              <a:rPr lang="en-US" altLang="en-US" sz="1600" dirty="0" smtClean="0">
                <a:ea typeface="Calibri" panose="020F0502020204030204" pitchFamily="34" charset="0"/>
              </a:rPr>
              <a:t>, VIC, AU)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lvl="2" eaLnBrk="1" hangingPunct="1"/>
            <a:r>
              <a:rPr lang="en-US" altLang="en-US" sz="1050" dirty="0">
                <a:ea typeface="Calibri" panose="020F0502020204030204" pitchFamily="34" charset="0"/>
              </a:rPr>
              <a:t>http://www.sigmod2015.org/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ACM </a:t>
            </a:r>
            <a:r>
              <a:rPr lang="en-US" altLang="en-US" sz="1600" dirty="0" smtClean="0">
                <a:ea typeface="Calibri" panose="020F0502020204030204" pitchFamily="34" charset="0"/>
              </a:rPr>
              <a:t>KDD “Knowledge Discovery and Data Mining” </a:t>
            </a:r>
            <a:r>
              <a:rPr lang="en-US" altLang="en-US" sz="1600" dirty="0">
                <a:ea typeface="Calibri" panose="020F0502020204030204" pitchFamily="34" charset="0"/>
              </a:rPr>
              <a:t>conf. </a:t>
            </a:r>
            <a:r>
              <a:rPr lang="en-US" altLang="en-US" sz="1600" dirty="0" smtClean="0">
                <a:ea typeface="Calibri" panose="020F0502020204030204" pitchFamily="34" charset="0"/>
              </a:rPr>
              <a:t>(Aug, </a:t>
            </a:r>
            <a:r>
              <a:rPr lang="en-US" altLang="en-US" sz="1600" dirty="0">
                <a:ea typeface="Calibri" panose="020F0502020204030204" pitchFamily="34" charset="0"/>
              </a:rPr>
              <a:t>2015) </a:t>
            </a:r>
            <a:r>
              <a:rPr lang="en-US" altLang="en-US" sz="1600" dirty="0" smtClean="0">
                <a:ea typeface="Calibri" panose="020F0502020204030204" pitchFamily="34" charset="0"/>
              </a:rPr>
              <a:t>(Sydney, </a:t>
            </a:r>
            <a:r>
              <a:rPr lang="en-US" altLang="en-US" sz="1600" dirty="0">
                <a:ea typeface="Calibri" panose="020F0502020204030204" pitchFamily="34" charset="0"/>
              </a:rPr>
              <a:t>AU)</a:t>
            </a:r>
          </a:p>
          <a:p>
            <a:pPr lvl="2" eaLnBrk="1" hangingPunct="1"/>
            <a:r>
              <a:rPr lang="en-US" altLang="en-US" sz="1050" dirty="0">
                <a:ea typeface="Calibri" panose="020F0502020204030204" pitchFamily="34" charset="0"/>
              </a:rPr>
              <a:t>http://www.kdd.org/kdd2015/</a:t>
            </a: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“Practice” </a:t>
            </a:r>
            <a:r>
              <a:rPr lang="en-US" altLang="en-US" sz="2000" dirty="0">
                <a:ea typeface="Calibri" panose="020F0502020204030204" pitchFamily="34" charset="0"/>
              </a:rPr>
              <a:t>Conferences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R Users Conference (June/July, 2015) (Denmark) (2014 was held at UCLA)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R in Finance 2015;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PythonQuants</a:t>
            </a:r>
            <a:r>
              <a:rPr lang="en-US" altLang="en-US" sz="1600" dirty="0" smtClean="0">
                <a:ea typeface="Calibri" panose="020F0502020204030204" pitchFamily="34" charset="0"/>
              </a:rPr>
              <a:t> Conference 2014;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SciPy</a:t>
            </a:r>
            <a:r>
              <a:rPr lang="en-US" altLang="en-US" sz="1600" dirty="0" smtClean="0">
                <a:ea typeface="Calibri" panose="020F0502020204030204" pitchFamily="34" charset="0"/>
              </a:rPr>
              <a:t> 2015;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JuliaCon</a:t>
            </a:r>
            <a:r>
              <a:rPr lang="en-US" altLang="en-US" sz="1600" dirty="0" smtClean="0">
                <a:ea typeface="Calibri" panose="020F0502020204030204" pitchFamily="34" charset="0"/>
              </a:rPr>
              <a:t> </a:t>
            </a:r>
            <a:r>
              <a:rPr lang="en-US" altLang="en-US" sz="1600" dirty="0" smtClean="0">
                <a:ea typeface="Calibri" panose="020F0502020204030204" pitchFamily="34" charset="0"/>
              </a:rPr>
              <a:t>2015</a:t>
            </a: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Organizations</a:t>
            </a:r>
            <a:endParaRPr lang="en-US" altLang="en-US" sz="20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sz="1600" b="1" dirty="0"/>
              <a:t>AMERICAN INSTITUTE OF BIG DATA PROFESSIONALS</a:t>
            </a:r>
            <a:r>
              <a:rPr lang="en-US" altLang="en-US" sz="1600" dirty="0" smtClean="0">
                <a:ea typeface="Calibri" panose="020F0502020204030204" pitchFamily="34" charset="0"/>
              </a:rPr>
              <a:t> (http</a:t>
            </a:r>
            <a:r>
              <a:rPr lang="en-US" altLang="en-US" sz="1600" dirty="0">
                <a:ea typeface="Calibri" panose="020F0502020204030204" pitchFamily="34" charset="0"/>
              </a:rPr>
              <a:t>://</a:t>
            </a:r>
            <a:r>
              <a:rPr lang="en-US" altLang="en-US" sz="1600" dirty="0" smtClean="0">
                <a:ea typeface="Calibri" panose="020F0502020204030204" pitchFamily="34" charset="0"/>
              </a:rPr>
              <a:t>aibdp.org/)</a:t>
            </a:r>
            <a:endParaRPr lang="en-US" altLang="en-US" sz="20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832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847138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228600" y="6400800"/>
            <a:ext cx="8770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http://www.latimes.com/business/la-fi-silicon-valley-south-20150118-story.html#page=1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259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ahoo is joining the high-tech cluster that has sprouted in Playa Vi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93815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748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6199"/>
            <a:ext cx="7315200" cy="67558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45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523999"/>
            <a:ext cx="3657600" cy="519127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Difference at B.A./B.S. level ― </a:t>
            </a:r>
            <a:r>
              <a:rPr lang="en-US" altLang="en-US" i="1" dirty="0" smtClean="0">
                <a:ea typeface="Calibri" panose="020F0502020204030204" pitchFamily="34" charset="0"/>
              </a:rPr>
              <a:t>recommended</a:t>
            </a:r>
            <a:r>
              <a:rPr lang="en-US" altLang="en-US" dirty="0" smtClean="0">
                <a:ea typeface="Calibri" panose="020F0502020204030204" pitchFamily="34" charset="0"/>
              </a:rPr>
              <a:t> or </a:t>
            </a:r>
            <a:r>
              <a:rPr lang="en-US" altLang="en-US" i="1" dirty="0" smtClean="0">
                <a:ea typeface="Calibri" panose="020F0502020204030204" pitchFamily="34" charset="0"/>
              </a:rPr>
              <a:t>required (Snapchat)</a:t>
            </a:r>
            <a:endParaRPr lang="en-US" altLang="en-US" sz="3200" i="1" dirty="0" smtClean="0">
              <a:ea typeface="Calibri" panose="020F050202020403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3429000" y="5638800"/>
            <a:ext cx="26670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1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Some tools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(other than </a:t>
            </a:r>
            <a:r>
              <a:rPr lang="en-US" altLang="en-US" sz="3200" i="1" dirty="0" smtClean="0">
                <a:ea typeface="Calibri" panose="020F0502020204030204" pitchFamily="34" charset="0"/>
              </a:rPr>
              <a:t>R</a:t>
            </a:r>
            <a:r>
              <a:rPr lang="en-US" altLang="en-US" sz="3200" dirty="0" smtClean="0">
                <a:ea typeface="Calibri" panose="020F0502020204030204" pitchFamily="34" charset="0"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COTS (Non-FOSS)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SAS, IBM SPSS, Stata, S-PLUS, BMDP,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Lisrel</a:t>
            </a:r>
            <a:r>
              <a:rPr lang="en-US" altLang="en-US" sz="1600" dirty="0" smtClean="0">
                <a:ea typeface="Calibri" panose="020F0502020204030204" pitchFamily="34" charset="0"/>
              </a:rPr>
              <a:t>, EQS, HLM, MPLUS,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SmartPLS</a:t>
            </a:r>
            <a:r>
              <a:rPr lang="en-US" altLang="en-US" sz="1600" dirty="0" smtClean="0">
                <a:ea typeface="Calibri" panose="020F0502020204030204" pitchFamily="34" charset="0"/>
              </a:rPr>
              <a:t>, …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Mathematica, @Risk/Excel add-ins, RATS,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Matlab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Simscript</a:t>
            </a:r>
            <a:r>
              <a:rPr lang="en-US" altLang="en-US" sz="1600" dirty="0" smtClean="0">
                <a:ea typeface="Calibri" panose="020F0502020204030204" pitchFamily="34" charset="0"/>
              </a:rPr>
              <a:t>, Arena,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IBM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Netezza</a:t>
            </a:r>
            <a:r>
              <a:rPr lang="en-US" altLang="en-US" sz="1600" dirty="0" smtClean="0">
                <a:ea typeface="Calibri" panose="020F0502020204030204" pitchFamily="34" charset="0"/>
              </a:rPr>
              <a:t>, MS Anal. Serv., Oracle Adv. Anal., SAP HANA, Teradata Miner,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UCINET/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NVivo</a:t>
            </a:r>
            <a:r>
              <a:rPr lang="en-US" altLang="en-US" sz="1600" dirty="0" smtClean="0">
                <a:ea typeface="Calibri" panose="020F0502020204030204" pitchFamily="34" charset="0"/>
              </a:rPr>
              <a:t>/Tropes,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ConQuest</a:t>
            </a:r>
            <a:r>
              <a:rPr lang="en-US" altLang="en-US" sz="1600" dirty="0" smtClean="0">
                <a:ea typeface="Calibri" panose="020F0502020204030204" pitchFamily="34" charset="0"/>
              </a:rPr>
              <a:t>, ArcGIS,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AutoDesk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IBM CPLEX, MOSEK, GUROBI, Frontline, etc.</a:t>
            </a: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FOSS/GNU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ea typeface="Calibri" panose="020F0502020204030204" pitchFamily="34" charset="0"/>
              </a:rPr>
              <a:t>Domain-specific?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GRETL/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xBUGS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Ggobi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Pajek</a:t>
            </a:r>
            <a:r>
              <a:rPr lang="en-US" altLang="en-US" sz="1600" dirty="0" smtClean="0">
                <a:ea typeface="Calibri" panose="020F0502020204030204" pitchFamily="34" charset="0"/>
              </a:rPr>
              <a:t>, lisp-stat,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Netlib</a:t>
            </a:r>
            <a:r>
              <a:rPr lang="en-US" altLang="en-US" sz="1600" dirty="0" smtClean="0">
                <a:ea typeface="Calibri" panose="020F0502020204030204" pitchFamily="34" charset="0"/>
              </a:rPr>
              <a:t>/BLAS/LAPACK/FFTPACK,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Sage, Octave,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Scilab</a:t>
            </a:r>
            <a:r>
              <a:rPr lang="en-US" altLang="en-US" sz="1600" dirty="0" smtClean="0">
                <a:ea typeface="Calibri" panose="020F0502020204030204" pitchFamily="34" charset="0"/>
              </a:rPr>
              <a:t>, Java/Colt/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JFreeCharts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Gephi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incanter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Protovis</a:t>
            </a:r>
            <a:r>
              <a:rPr lang="en-US" altLang="en-US" sz="1600" dirty="0" smtClean="0">
                <a:ea typeface="Calibri" panose="020F0502020204030204" pitchFamily="34" charset="0"/>
              </a:rPr>
              <a:t>, D3,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G(NU)LPK, COIN-OR, </a:t>
            </a:r>
            <a:r>
              <a:rPr lang="en-US" altLang="en-US" sz="1600" dirty="0" err="1">
                <a:ea typeface="Calibri" panose="020F0502020204030204" pitchFamily="34" charset="0"/>
              </a:rPr>
              <a:t>NLOpt</a:t>
            </a:r>
            <a:r>
              <a:rPr lang="en-US" altLang="en-US" sz="1600" dirty="0">
                <a:ea typeface="Calibri" panose="020F0502020204030204" pitchFamily="34" charset="0"/>
              </a:rPr>
              <a:t>, CSDP</a:t>
            </a:r>
            <a:r>
              <a:rPr lang="en-US" altLang="en-US" sz="1600" dirty="0" smtClean="0">
                <a:ea typeface="Calibri" panose="020F0502020204030204" pitchFamily="34" charset="0"/>
              </a:rPr>
              <a:t>, BLAS, </a:t>
            </a:r>
            <a:r>
              <a:rPr lang="en-US" altLang="en-US" sz="1600" dirty="0">
                <a:ea typeface="Calibri" panose="020F0502020204030204" pitchFamily="34" charset="0"/>
              </a:rPr>
              <a:t>NASTRAN, WordNet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statconn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ea typeface="Calibri" panose="020F0502020204030204" pitchFamily="34" charset="0"/>
              </a:rPr>
              <a:t>General-purpose?</a:t>
            </a:r>
            <a:endParaRPr lang="en-US" altLang="en-US" sz="2000" dirty="0" smtClean="0">
              <a:ea typeface="Calibri" panose="020F0502020204030204" pitchFamily="34" charset="0"/>
            </a:endParaRP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jQuery/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jqueryUI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flot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jstat</a:t>
            </a:r>
            <a:r>
              <a:rPr lang="en-US" altLang="en-US" sz="1600" dirty="0" smtClean="0">
                <a:ea typeface="Calibri" panose="020F0502020204030204" pitchFamily="34" charset="0"/>
              </a:rPr>
              <a:t>, BIRT,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RapidMiner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Pentaho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MongoDB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Apache Hadoop/Spark/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Flink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Solr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CouchDB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Lucene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OpenNLP</a:t>
            </a:r>
            <a:r>
              <a:rPr lang="en-US" altLang="en-US" sz="1600" dirty="0" smtClean="0">
                <a:ea typeface="Calibri" panose="020F0502020204030204" pitchFamily="34" charset="0"/>
              </a:rPr>
              <a:t>/Mahout,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Python ― </a:t>
            </a:r>
            <a:r>
              <a:rPr lang="en-US" altLang="en-US" sz="1600" dirty="0" err="1">
                <a:ea typeface="Calibri" panose="020F0502020204030204" pitchFamily="34" charset="0"/>
              </a:rPr>
              <a:t>iPython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NumPy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matplotlib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statmodels</a:t>
            </a:r>
            <a:r>
              <a:rPr lang="en-US" altLang="en-US" sz="1600" dirty="0">
                <a:ea typeface="Calibri" panose="020F0502020204030204" pitchFamily="34" charset="0"/>
              </a:rPr>
              <a:t>/Blaze/</a:t>
            </a:r>
            <a:r>
              <a:rPr lang="en-US" altLang="en-US" sz="1600" dirty="0" err="1">
                <a:ea typeface="Calibri" panose="020F0502020204030204" pitchFamily="34" charset="0"/>
              </a:rPr>
              <a:t>Bokeh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scikit</a:t>
            </a:r>
            <a:r>
              <a:rPr lang="en-US" altLang="en-US" sz="1600" dirty="0">
                <a:ea typeface="Calibri" panose="020F0502020204030204" pitchFamily="34" charset="0"/>
              </a:rPr>
              <a:t>-learn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1257300" lvl="2" indent="-457200" eaLnBrk="1" hangingPunct="1"/>
            <a:r>
              <a:rPr lang="en-US" altLang="en-US" sz="1600" dirty="0">
                <a:ea typeface="Calibri" panose="020F0502020204030204" pitchFamily="34" charset="0"/>
              </a:rPr>
              <a:t>Julia ― </a:t>
            </a:r>
            <a:r>
              <a:rPr lang="en-US" altLang="en-US" sz="1600" dirty="0" smtClean="0">
                <a:ea typeface="Calibri" panose="020F0502020204030204" pitchFamily="34" charset="0"/>
              </a:rPr>
              <a:t>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iJulia</a:t>
            </a:r>
            <a:r>
              <a:rPr lang="en-US" altLang="en-US" sz="1600" dirty="0" smtClean="0">
                <a:ea typeface="Calibri" panose="020F0502020204030204" pitchFamily="34" charset="0"/>
              </a:rPr>
              <a:t>/Juno/</a:t>
            </a:r>
            <a:r>
              <a:rPr lang="en-US" sz="1600" dirty="0" err="1" smtClean="0"/>
              <a:t>MultivariateStats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MLBase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TimeSeries</a:t>
            </a:r>
            <a:r>
              <a:rPr lang="en-US" altLang="en-US" sz="1600" dirty="0" smtClean="0">
                <a:ea typeface="Calibri" panose="020F0502020204030204" pitchFamily="34" charset="0"/>
              </a:rPr>
              <a:t>/Gadfly/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JuMP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491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General Coordination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i="1" dirty="0" smtClean="0">
                <a:ea typeface="Calibri" panose="020F0502020204030204" pitchFamily="34" charset="0"/>
              </a:rPr>
              <a:t>Monthly </a:t>
            </a:r>
            <a:r>
              <a:rPr lang="en-US" altLang="en-US" sz="2000" i="1" dirty="0" err="1" smtClean="0">
                <a:ea typeface="Calibri" panose="020F0502020204030204" pitchFamily="34" charset="0"/>
              </a:rPr>
              <a:t>Meetups</a:t>
            </a:r>
            <a:r>
              <a:rPr lang="en-US" altLang="en-US" sz="2000" dirty="0" smtClean="0">
                <a:ea typeface="Calibri" panose="020F0502020204030204" pitchFamily="34" charset="0"/>
              </a:rPr>
              <a:t> (physical, not virtual)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E.g., </a:t>
            </a:r>
            <a:r>
              <a:rPr lang="en-US" altLang="en-US" sz="1600" dirty="0" smtClean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www.datascience.la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Monthly meetings (50-200 people)</a:t>
            </a:r>
          </a:p>
          <a:p>
            <a:pPr lvl="1" eaLnBrk="1" hangingPunct="1"/>
            <a:endParaRPr lang="en-US" altLang="en-US" sz="160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By </a:t>
            </a:r>
            <a:r>
              <a:rPr lang="en-US" altLang="en-US" sz="1600" dirty="0">
                <a:ea typeface="Calibri" panose="020F0502020204030204" pitchFamily="34" charset="0"/>
              </a:rPr>
              <a:t>language/platform/environment: R, Python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By </a:t>
            </a:r>
            <a:r>
              <a:rPr lang="en-US" altLang="en-US" sz="1600" dirty="0" smtClean="0">
                <a:ea typeface="Calibri" panose="020F0502020204030204" pitchFamily="34" charset="0"/>
              </a:rPr>
              <a:t>technology/workflow</a:t>
            </a:r>
            <a:r>
              <a:rPr lang="en-US" altLang="en-US" sz="1600" dirty="0">
                <a:ea typeface="Calibri" panose="020F0502020204030204" pitchFamily="34" charset="0"/>
              </a:rPr>
              <a:t>: Visualization, DW/BI, Machine Learning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By </a:t>
            </a:r>
            <a:r>
              <a:rPr lang="en-US" altLang="en-US" sz="1600" dirty="0" smtClean="0">
                <a:ea typeface="Calibri" panose="020F0502020204030204" pitchFamily="34" charset="0"/>
              </a:rPr>
              <a:t>sector/domain: </a:t>
            </a:r>
            <a:r>
              <a:rPr lang="en-US" altLang="en-US" sz="1600" dirty="0" err="1">
                <a:ea typeface="Calibri" panose="020F0502020204030204" pitchFamily="34" charset="0"/>
              </a:rPr>
              <a:t>AdTech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FinTech</a:t>
            </a:r>
            <a:endParaRPr lang="en-US" altLang="en-US" sz="160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By management “level”: a few directors- and mangers-only events (by invitation only)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lvl="1" eaLnBrk="1" hangingPunct="1"/>
            <a:endParaRPr lang="en-US" altLang="en-US" sz="16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i="1" dirty="0" smtClean="0">
                <a:ea typeface="Calibri" panose="020F0502020204030204" pitchFamily="34" charset="0"/>
              </a:rPr>
              <a:t>Annual Conferences</a:t>
            </a:r>
            <a:r>
              <a:rPr lang="en-US" altLang="en-US" sz="2000" dirty="0" smtClean="0">
                <a:ea typeface="Calibri" panose="020F0502020204030204" pitchFamily="34" charset="0"/>
              </a:rPr>
              <a:t> (physical, not virtual)</a:t>
            </a:r>
            <a:endParaRPr lang="en-US" altLang="en-US" sz="20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E.g., </a:t>
            </a:r>
            <a:r>
              <a:rPr lang="en-US" altLang="en-US" sz="1600" dirty="0" smtClean="0">
                <a:ea typeface="Calibri" panose="020F0502020204030204" pitchFamily="34" charset="0"/>
              </a:rPr>
              <a:t>“Big Data camp” at Direct TV (El Segundo)</a:t>
            </a:r>
            <a:endParaRPr lang="en-US" altLang="en-US" sz="1600" dirty="0" smtClean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1" eaLnBrk="1" hangingPunct="1"/>
            <a:r>
              <a:rPr lang="en-US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http://insidebigdata.com/2014/06/03/free-conference-big-data-camp-2014/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Multiple, parallel tracks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V</a:t>
            </a:r>
            <a:r>
              <a:rPr lang="en-US" altLang="en-US" sz="1600" dirty="0" smtClean="0">
                <a:ea typeface="Calibri" panose="020F0502020204030204" pitchFamily="34" charset="0"/>
              </a:rPr>
              <a:t>endor support (all expenses covered fully)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Last three years’ attendance—200 (2013), 500 (2014), 800 expected (2015)</a:t>
            </a:r>
            <a:endParaRPr lang="en-US" altLang="en-US" sz="16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943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30236"/>
            <a:ext cx="7315200" cy="561626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A few good MOOCs</a:t>
            </a:r>
          </a:p>
        </p:txBody>
      </p:sp>
    </p:spTree>
    <p:extLst>
      <p:ext uri="{BB962C8B-B14F-4D97-AF65-F5344CB8AC3E}">
        <p14:creationId xmlns:p14="http://schemas.microsoft.com/office/powerpoint/2010/main" val="250124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2620</TotalTime>
  <Words>2606</Words>
  <Application>Microsoft Office PowerPoint</Application>
  <PresentationFormat>On-screen Show (4:3)</PresentationFormat>
  <Paragraphs>282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Corbel</vt:lpstr>
      <vt:lpstr>Symbol</vt:lpstr>
      <vt:lpstr>Default Design</vt:lpstr>
      <vt:lpstr>Data Science in L.A.'s “Silicon Beach”: Shadow Vocation or Emergent Profession? </vt:lpstr>
      <vt:lpstr>Motivation</vt:lpstr>
      <vt:lpstr>PowerPoint Presentation</vt:lpstr>
      <vt:lpstr>PowerPoint Presentation</vt:lpstr>
      <vt:lpstr>PowerPoint Presentation</vt:lpstr>
      <vt:lpstr>Difference at B.A./B.S. level ― recommended or required (Snapchat)</vt:lpstr>
      <vt:lpstr>Some tools (other than R)</vt:lpstr>
      <vt:lpstr>General Coordination</vt:lpstr>
      <vt:lpstr>A few good MOOCs</vt:lpstr>
      <vt:lpstr>A few good (open, free) books</vt:lpstr>
      <vt:lpstr>Highly granular “career/tech fairs”</vt:lpstr>
      <vt:lpstr>Specific “job postings/sites”</vt:lpstr>
      <vt:lpstr>PowerPoint Presentation</vt:lpstr>
      <vt:lpstr>Should a semester of “data science” substitute for second-semester Algebra II in LAUSD?</vt:lpstr>
      <vt:lpstr>Relative importance of “data science” skills, knowledge, and abilities in general B.A./B.S.?</vt:lpstr>
      <vt:lpstr>PowerPoint Presentation</vt:lpstr>
      <vt:lpstr>4-year Schools in this New “Service” Economy in CA?</vt:lpstr>
      <vt:lpstr>CCC’s in this New “Service” Economy?</vt:lpstr>
      <vt:lpstr>Candidate Explanations (1/4) (STEMish)</vt:lpstr>
      <vt:lpstr>Candidate Explanations (2/4) (Sociological)</vt:lpstr>
      <vt:lpstr>Candidate Explanations (3/4) (Economic/Business)</vt:lpstr>
      <vt:lpstr>Candidate Explanations (4/4) (Other/Interdisciplinary)</vt:lpstr>
      <vt:lpstr>Open Questions</vt:lpstr>
      <vt:lpstr>Open Questions</vt:lpstr>
      <vt:lpstr>Further Reading (peer reviewed)</vt:lpstr>
      <vt:lpstr>Further Reading (peer reviewed)</vt:lpstr>
      <vt:lpstr>Further Reading (peer reviewed)</vt:lpstr>
      <vt:lpstr>Further Reading (non peer-reviewed)</vt:lpstr>
      <vt:lpstr>Further Reading (additional references)</vt:lpstr>
    </vt:vector>
  </TitlesOfParts>
  <Company>CSU, Northridge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in L.A.'s “Silicon Beach”: “Shadow” Vocation or “Emergent” Profession?</dc:title>
  <dc:creator>wsmith</dc:creator>
  <cp:lastModifiedBy>Smith, Wayne W</cp:lastModifiedBy>
  <cp:revision>246</cp:revision>
  <cp:lastPrinted>2013-12-28T01:30:23Z</cp:lastPrinted>
  <dcterms:created xsi:type="dcterms:W3CDTF">2010-10-28T16:48:55Z</dcterms:created>
  <dcterms:modified xsi:type="dcterms:W3CDTF">2015-04-02T19:51:52Z</dcterms:modified>
</cp:coreProperties>
</file>